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93" r:id="rId4"/>
    <p:sldId id="280" r:id="rId5"/>
    <p:sldId id="281" r:id="rId6"/>
    <p:sldId id="289" r:id="rId7"/>
    <p:sldId id="282" r:id="rId8"/>
    <p:sldId id="283" r:id="rId9"/>
    <p:sldId id="290" r:id="rId10"/>
    <p:sldId id="284" r:id="rId11"/>
    <p:sldId id="291" r:id="rId12"/>
    <p:sldId id="292" r:id="rId13"/>
    <p:sldId id="288" r:id="rId14"/>
    <p:sldId id="286" r:id="rId15"/>
    <p:sldId id="287" r:id="rId16"/>
    <p:sldId id="278" r:id="rId17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382" autoAdjust="0"/>
    <p:restoredTop sz="94660"/>
  </p:normalViewPr>
  <p:slideViewPr>
    <p:cSldViewPr snapToGrid="0">
      <p:cViewPr varScale="1">
        <p:scale>
          <a:sx n="125" d="100"/>
          <a:sy n="125" d="100"/>
        </p:scale>
        <p:origin x="126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5D9009-02EF-4B1A-AA2C-27CEBD3831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8689468-0E1F-46C4-901B-13BD4FA11D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B6B3004-D05C-4801-9917-898DE11077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6FED24-5CDC-4261-8B4E-7C2632F9685E}" type="datetimeFigureOut">
              <a:rPr lang="es-CO" smtClean="0"/>
              <a:t>4/11/2020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548970C-1C0D-4B5E-920A-A0973205B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DECE944-7126-4C3B-8249-F5A7A51FC5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DE8B66-CCEB-4FAE-9C4B-B24E50ABCB37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8659854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4642601-17B6-41DA-9E78-879CE52803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7FFEDF3A-BA98-4E71-A8B2-FF16247E0E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4914F29-A5D0-46F9-8E6D-D2855C2E1D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6FED24-5CDC-4261-8B4E-7C2632F9685E}" type="datetimeFigureOut">
              <a:rPr lang="es-CO" smtClean="0"/>
              <a:t>4/11/2020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2583C5B-956D-4E8E-AE56-BC3416920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92B92EB-BD49-4299-B45B-174F2CAAB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DE8B66-CCEB-4FAE-9C4B-B24E50ABCB37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3676821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7DD3D226-F53E-46A9-BEA4-91F29547B2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1EA694E7-2D68-4C40-93E1-F919803FE3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6FF0E36-D5DB-403E-A3A8-9968F6BFBE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6FED24-5CDC-4261-8B4E-7C2632F9685E}" type="datetimeFigureOut">
              <a:rPr lang="es-CO" smtClean="0"/>
              <a:t>4/11/2020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7147BDE-D1FB-400D-97ED-6279593389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6702687-77D6-4B30-A633-CA29BD6C18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DE8B66-CCEB-4FAE-9C4B-B24E50ABCB37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8411407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80BF55-5D61-402B-90F9-33F13657C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341B1DE-A194-409C-8F47-515E3E812C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2D21F2A-FD86-4069-B3EC-8BD5A0ACF1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6FED24-5CDC-4261-8B4E-7C2632F9685E}" type="datetimeFigureOut">
              <a:rPr lang="es-CO" smtClean="0"/>
              <a:t>4/11/2020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0ED79D2-4007-4AFD-A054-FE3B344273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6956B02-971B-4819-A074-4E214D603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DE8B66-CCEB-4FAE-9C4B-B24E50ABCB37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576880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6E48396-7C31-44C5-B38D-A04852CB6B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BC3A2DA-59E3-40B8-AEFD-B5B5855199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93323B8-4E09-4642-BAAE-1001D158CA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6FED24-5CDC-4261-8B4E-7C2632F9685E}" type="datetimeFigureOut">
              <a:rPr lang="es-CO" smtClean="0"/>
              <a:t>4/11/2020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DDAD7B9-6DAA-4F17-AF98-B54F86CDA2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AD9219D-17BF-4482-955D-A90F8E1EDF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DE8B66-CCEB-4FAE-9C4B-B24E50ABCB37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5306321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C0B12A-34E6-467F-8801-23DDBB902F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F2E42F9-B21B-4FAA-A47C-71D9D9B143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7E509B58-0D83-4575-8450-59E8FF0FF7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B4655C6-1B27-4EBA-9AC2-371E29EF0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6FED24-5CDC-4261-8B4E-7C2632F9685E}" type="datetimeFigureOut">
              <a:rPr lang="es-CO" smtClean="0"/>
              <a:t>4/11/2020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C2848BD-4B50-4B6D-BCF3-43E55F42B4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7FE5EB4-E350-4CC7-9D3B-B5369BD91E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DE8B66-CCEB-4FAE-9C4B-B24E50ABCB37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0925368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182E8F-FF54-46E2-8D0C-88C657A008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C5F5A51-C3A0-4D0B-8675-CBCC9626AA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5D4F4FD8-B291-4BE3-ABFC-28F80241C9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F936CF18-104C-4FCD-A946-47DE2868B07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EF6B9F32-709A-4BDE-B6AB-22D5749C541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7225AAC5-C722-46A2-B8B7-3DDDB04D9A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6FED24-5CDC-4261-8B4E-7C2632F9685E}" type="datetimeFigureOut">
              <a:rPr lang="es-CO" smtClean="0"/>
              <a:t>4/11/2020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B977D9C3-BBA5-4C2C-AE75-5B6E9208E5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231115D3-56A0-4B79-ABC9-00CA73864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DE8B66-CCEB-4FAE-9C4B-B24E50ABCB37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495818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BE816D-2D95-4E78-BAD0-B1188DEF09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799E67F1-72A5-4194-A72D-1F7903E8B6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6FED24-5CDC-4261-8B4E-7C2632F9685E}" type="datetimeFigureOut">
              <a:rPr lang="es-CO" smtClean="0"/>
              <a:t>4/11/2020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4DCBA0FC-74D7-4427-8522-85079FB01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AB138349-9038-4B7B-99E9-4F6EDA3C1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DE8B66-CCEB-4FAE-9C4B-B24E50ABCB37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84605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CF12823A-41C4-44A3-8AAD-499629A0F6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6FED24-5CDC-4261-8B4E-7C2632F9685E}" type="datetimeFigureOut">
              <a:rPr lang="es-CO" smtClean="0"/>
              <a:t>4/11/2020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A935B662-8947-43FC-8B76-52B48DE40F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74B24CB-1FE2-4669-8769-B137ADC12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DE8B66-CCEB-4FAE-9C4B-B24E50ABCB37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776370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E869C4-65FC-492F-AE0F-EF132F8524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0FB5932-ECC8-4D80-A836-42133448D7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EF87558-8A19-4ED7-AAA9-BAA6DE69D4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A6254B7D-6E27-4A83-AE06-8659FB453E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6FED24-5CDC-4261-8B4E-7C2632F9685E}" type="datetimeFigureOut">
              <a:rPr lang="es-CO" smtClean="0"/>
              <a:t>4/11/2020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3B9775A-9FA2-4041-BF5E-BFF3BDDEA6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681F2FC-3001-4E5A-BE80-1D57F1F280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DE8B66-CCEB-4FAE-9C4B-B24E50ABCB37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6252687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7BD0414-82E7-4B51-83BB-573B32B4CC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DC94A9B5-A00A-45F8-B307-4BE2CF0524D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554F1DE-4982-4CB8-B758-6ECB7E0A12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87C1796-83CF-41D0-A38F-BB3AF984DA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6FED24-5CDC-4261-8B4E-7C2632F9685E}" type="datetimeFigureOut">
              <a:rPr lang="es-CO" smtClean="0"/>
              <a:t>4/11/2020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C8EB33D-445B-488C-9EDC-AA08308AF7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3356C63B-F995-45EE-B263-B20CD2B568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DE8B66-CCEB-4FAE-9C4B-B24E50ABCB37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6696045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D56A4128-D780-4F0E-BF9A-AD111D6D70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CB3C627-1136-4D0B-BE28-BB88B309BA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438BA63-BFDE-4146-8541-861AD8BBBF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6FED24-5CDC-4261-8B4E-7C2632F9685E}" type="datetimeFigureOut">
              <a:rPr lang="es-CO" smtClean="0"/>
              <a:t>4/11/2020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3BE911B-9B6D-4CB7-8DD0-A0D257C2A4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3A6B840-0D08-41AE-9979-32E7130426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DE8B66-CCEB-4FAE-9C4B-B24E50ABCB37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8589641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8B07E827-A7AC-4CF9-93E3-B9F62AA14F84}"/>
              </a:ext>
            </a:extLst>
          </p:cNvPr>
          <p:cNvSpPr txBox="1"/>
          <p:nvPr/>
        </p:nvSpPr>
        <p:spPr>
          <a:xfrm>
            <a:off x="494523" y="485192"/>
            <a:ext cx="603690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C000"/>
                </a:solidFill>
              </a:rPr>
              <a:t>Blockchain Grammars for Validating the Design Process</a:t>
            </a:r>
            <a:endParaRPr lang="es-CO" sz="2800" b="1" dirty="0">
              <a:solidFill>
                <a:srgbClr val="FFC000"/>
              </a:solidFill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AD1E6444-E75F-404E-B4E8-CAFB80F6FC04}"/>
              </a:ext>
            </a:extLst>
          </p:cNvPr>
          <p:cNvSpPr txBox="1"/>
          <p:nvPr/>
        </p:nvSpPr>
        <p:spPr>
          <a:xfrm>
            <a:off x="494523" y="1819055"/>
            <a:ext cx="603690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>
                <a:solidFill>
                  <a:schemeClr val="bg1">
                    <a:lumMod val="75000"/>
                  </a:schemeClr>
                </a:solidFill>
              </a:rPr>
              <a:t>Authors</a:t>
            </a:r>
            <a:r>
              <a:rPr lang="pt-BR" dirty="0">
                <a:solidFill>
                  <a:schemeClr val="bg1">
                    <a:lumMod val="75000"/>
                  </a:schemeClr>
                </a:solidFill>
              </a:rPr>
              <a:t>:</a:t>
            </a:r>
          </a:p>
          <a:p>
            <a:endParaRPr lang="pt-BR" b="1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pt-BR" b="1" dirty="0">
                <a:solidFill>
                  <a:schemeClr val="bg1">
                    <a:lumMod val="75000"/>
                  </a:schemeClr>
                </a:solidFill>
              </a:rPr>
              <a:t>Dr. Davide Lombardi (Presenter 1) </a:t>
            </a:r>
            <a:endParaRPr lang="en-US" b="1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pt-BR" dirty="0" err="1">
                <a:solidFill>
                  <a:schemeClr val="bg1">
                    <a:lumMod val="75000"/>
                  </a:schemeClr>
                </a:solidFill>
              </a:rPr>
              <a:t>Xi’an</a:t>
            </a:r>
            <a:r>
              <a:rPr lang="pt-BR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pt-BR" dirty="0" err="1">
                <a:solidFill>
                  <a:schemeClr val="bg1">
                    <a:lumMod val="75000"/>
                  </a:schemeClr>
                </a:solidFill>
              </a:rPr>
              <a:t>Jiaotong</a:t>
            </a:r>
            <a:r>
              <a:rPr lang="pt-BR" dirty="0">
                <a:solidFill>
                  <a:schemeClr val="bg1">
                    <a:lumMod val="75000"/>
                  </a:schemeClr>
                </a:solidFill>
              </a:rPr>
              <a:t> Liverpool </a:t>
            </a:r>
            <a:r>
              <a:rPr lang="pt-BR" dirty="0" err="1">
                <a:solidFill>
                  <a:schemeClr val="bg1">
                    <a:lumMod val="75000"/>
                  </a:schemeClr>
                </a:solidFill>
              </a:rPr>
              <a:t>University</a:t>
            </a:r>
            <a:r>
              <a:rPr lang="pt-BR" dirty="0">
                <a:solidFill>
                  <a:schemeClr val="bg1">
                    <a:lumMod val="75000"/>
                  </a:schemeClr>
                </a:solidFill>
              </a:rPr>
              <a:t> | China  </a:t>
            </a:r>
          </a:p>
          <a:p>
            <a:r>
              <a:rPr lang="pt-BR" b="1" dirty="0">
                <a:solidFill>
                  <a:schemeClr val="bg1">
                    <a:lumMod val="75000"/>
                  </a:schemeClr>
                </a:solidFill>
              </a:rPr>
              <a:t>Dr. </a:t>
            </a:r>
            <a:r>
              <a:rPr lang="pt-BR" b="1" dirty="0" err="1">
                <a:solidFill>
                  <a:schemeClr val="bg1">
                    <a:lumMod val="75000"/>
                  </a:schemeClr>
                </a:solidFill>
              </a:rPr>
              <a:t>Theodoros</a:t>
            </a:r>
            <a:r>
              <a:rPr lang="pt-BR" b="1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pt-BR" b="1" dirty="0" err="1">
                <a:solidFill>
                  <a:schemeClr val="bg1">
                    <a:lumMod val="75000"/>
                  </a:schemeClr>
                </a:solidFill>
              </a:rPr>
              <a:t>Dounas</a:t>
            </a:r>
            <a:r>
              <a:rPr lang="pt-BR" b="1" dirty="0">
                <a:solidFill>
                  <a:schemeClr val="bg1">
                    <a:lumMod val="75000"/>
                  </a:schemeClr>
                </a:solidFill>
              </a:rPr>
              <a:t>  </a:t>
            </a:r>
            <a:endParaRPr lang="en-US" b="1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pt-BR" dirty="0">
                <a:solidFill>
                  <a:schemeClr val="bg1">
                    <a:lumMod val="75000"/>
                  </a:schemeClr>
                </a:solidFill>
              </a:rPr>
              <a:t>Robert Gordon </a:t>
            </a:r>
            <a:r>
              <a:rPr lang="pt-BR" dirty="0" err="1">
                <a:solidFill>
                  <a:schemeClr val="bg1">
                    <a:lumMod val="75000"/>
                  </a:schemeClr>
                </a:solidFill>
              </a:rPr>
              <a:t>University</a:t>
            </a:r>
            <a:r>
              <a:rPr lang="pt-BR" dirty="0">
                <a:solidFill>
                  <a:schemeClr val="bg1">
                    <a:lumMod val="75000"/>
                  </a:schemeClr>
                </a:solidFill>
              </a:rPr>
              <a:t> | Scotland    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pt-BR" b="1" dirty="0">
                <a:solidFill>
                  <a:schemeClr val="bg1">
                    <a:lumMod val="75000"/>
                  </a:schemeClr>
                </a:solidFill>
              </a:rPr>
              <a:t>Lok Hang Cheung (Presenter 2)</a:t>
            </a:r>
            <a:endParaRPr lang="en-US" b="1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pt-BR" dirty="0" err="1">
                <a:solidFill>
                  <a:schemeClr val="bg1">
                    <a:lumMod val="75000"/>
                  </a:schemeClr>
                </a:solidFill>
              </a:rPr>
              <a:t>Xi’an</a:t>
            </a:r>
            <a:r>
              <a:rPr lang="pt-BR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pt-BR" dirty="0" err="1">
                <a:solidFill>
                  <a:schemeClr val="bg1">
                    <a:lumMod val="75000"/>
                  </a:schemeClr>
                </a:solidFill>
              </a:rPr>
              <a:t>Jiaotong</a:t>
            </a:r>
            <a:r>
              <a:rPr lang="pt-BR" dirty="0">
                <a:solidFill>
                  <a:schemeClr val="bg1">
                    <a:lumMod val="75000"/>
                  </a:schemeClr>
                </a:solidFill>
              </a:rPr>
              <a:t> Liverpool </a:t>
            </a:r>
            <a:r>
              <a:rPr lang="pt-BR" dirty="0" err="1">
                <a:solidFill>
                  <a:schemeClr val="bg1">
                    <a:lumMod val="75000"/>
                  </a:schemeClr>
                </a:solidFill>
              </a:rPr>
              <a:t>University</a:t>
            </a:r>
            <a:r>
              <a:rPr lang="pt-BR" dirty="0">
                <a:solidFill>
                  <a:schemeClr val="bg1">
                    <a:lumMod val="75000"/>
                  </a:schemeClr>
                </a:solidFill>
              </a:rPr>
              <a:t> | China   </a:t>
            </a:r>
            <a:endParaRPr lang="en-US" b="1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pt-BR" b="1" dirty="0">
                <a:solidFill>
                  <a:schemeClr val="bg1">
                    <a:lumMod val="75000"/>
                  </a:schemeClr>
                </a:solidFill>
              </a:rPr>
              <a:t>Dr. </a:t>
            </a:r>
            <a:r>
              <a:rPr lang="pt-BR" b="1" dirty="0" err="1">
                <a:solidFill>
                  <a:schemeClr val="bg1">
                    <a:lumMod val="75000"/>
                  </a:schemeClr>
                </a:solidFill>
              </a:rPr>
              <a:t>Wassim</a:t>
            </a:r>
            <a:r>
              <a:rPr lang="pt-BR" b="1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pt-BR" b="1" dirty="0" err="1">
                <a:solidFill>
                  <a:schemeClr val="bg1">
                    <a:lumMod val="75000"/>
                  </a:schemeClr>
                </a:solidFill>
              </a:rPr>
              <a:t>Jabi</a:t>
            </a:r>
            <a:r>
              <a:rPr lang="pt-BR" b="1" dirty="0">
                <a:solidFill>
                  <a:schemeClr val="bg1">
                    <a:lumMod val="75000"/>
                  </a:schemeClr>
                </a:solidFill>
              </a:rPr>
              <a:t>  </a:t>
            </a:r>
            <a:endParaRPr lang="en-US" b="1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pt-BR" dirty="0">
                <a:solidFill>
                  <a:schemeClr val="bg1">
                    <a:lumMod val="75000"/>
                  </a:schemeClr>
                </a:solidFill>
              </a:rPr>
              <a:t>Cardiff </a:t>
            </a:r>
            <a:r>
              <a:rPr lang="pt-BR" dirty="0" err="1">
                <a:solidFill>
                  <a:schemeClr val="bg1">
                    <a:lumMod val="75000"/>
                  </a:schemeClr>
                </a:solidFill>
              </a:rPr>
              <a:t>University</a:t>
            </a:r>
            <a:r>
              <a:rPr lang="pt-BR" dirty="0">
                <a:solidFill>
                  <a:schemeClr val="bg1">
                    <a:lumMod val="75000"/>
                  </a:schemeClr>
                </a:solidFill>
              </a:rPr>
              <a:t> | </a:t>
            </a:r>
            <a:r>
              <a:rPr lang="pt-BR" dirty="0" err="1">
                <a:solidFill>
                  <a:schemeClr val="bg1">
                    <a:lumMod val="75000"/>
                  </a:schemeClr>
                </a:solidFill>
              </a:rPr>
              <a:t>Wales</a:t>
            </a:r>
            <a:r>
              <a:rPr lang="pt-BR" dirty="0">
                <a:solidFill>
                  <a:schemeClr val="bg1">
                    <a:lumMod val="75000"/>
                  </a:schemeClr>
                </a:solidFill>
              </a:rPr>
              <a:t> 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45830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>
            <a:extLst>
              <a:ext uri="{FF2B5EF4-FFF2-40B4-BE49-F238E27FC236}">
                <a16:creationId xmlns:a16="http://schemas.microsoft.com/office/drawing/2014/main" id="{8A947178-8A96-4356-A473-F9EF8D968E3F}"/>
              </a:ext>
            </a:extLst>
          </p:cNvPr>
          <p:cNvGrpSpPr/>
          <p:nvPr/>
        </p:nvGrpSpPr>
        <p:grpSpPr>
          <a:xfrm>
            <a:off x="407437" y="977593"/>
            <a:ext cx="11377126" cy="3567404"/>
            <a:chOff x="0" y="1013960"/>
            <a:chExt cx="12192000" cy="3822915"/>
          </a:xfrm>
        </p:grpSpPr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A9BEFCF0-3FE6-4DB2-951B-81D4CDA43E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1013960"/>
              <a:ext cx="12192000" cy="3822915"/>
            </a:xfrm>
            <a:prstGeom prst="rect">
              <a:avLst/>
            </a:prstGeom>
          </p:spPr>
        </p:pic>
        <p:sp>
          <p:nvSpPr>
            <p:cNvPr id="12" name="矩形: 圆角 11">
              <a:extLst>
                <a:ext uri="{FF2B5EF4-FFF2-40B4-BE49-F238E27FC236}">
                  <a16:creationId xmlns:a16="http://schemas.microsoft.com/office/drawing/2014/main" id="{24335181-97EA-4D4C-A7FB-CAD5231C0193}"/>
                </a:ext>
              </a:extLst>
            </p:cNvPr>
            <p:cNvSpPr/>
            <p:nvPr/>
          </p:nvSpPr>
          <p:spPr>
            <a:xfrm>
              <a:off x="1766045" y="1102221"/>
              <a:ext cx="5516492" cy="3123660"/>
            </a:xfrm>
            <a:prstGeom prst="roundRect">
              <a:avLst>
                <a:gd name="adj" fmla="val 11389"/>
              </a:avLst>
            </a:prstGeom>
            <a:noFill/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CuadroTexto 6">
            <a:extLst>
              <a:ext uri="{FF2B5EF4-FFF2-40B4-BE49-F238E27FC236}">
                <a16:creationId xmlns:a16="http://schemas.microsoft.com/office/drawing/2014/main" id="{13A6E309-3CB3-42DF-9B26-94F0394C922D}"/>
              </a:ext>
            </a:extLst>
          </p:cNvPr>
          <p:cNvSpPr txBox="1"/>
          <p:nvPr/>
        </p:nvSpPr>
        <p:spPr>
          <a:xfrm>
            <a:off x="289250" y="139960"/>
            <a:ext cx="60369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000" b="1" dirty="0">
                <a:solidFill>
                  <a:srgbClr val="FFC000"/>
                </a:solidFill>
              </a:rPr>
              <a:t>3. Competitive scenario</a:t>
            </a:r>
            <a:endParaRPr lang="es-CO" sz="4000" b="1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01438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>
            <a:extLst>
              <a:ext uri="{FF2B5EF4-FFF2-40B4-BE49-F238E27FC236}">
                <a16:creationId xmlns:a16="http://schemas.microsoft.com/office/drawing/2014/main" id="{13A6E309-3CB3-42DF-9B26-94F0394C922D}"/>
              </a:ext>
            </a:extLst>
          </p:cNvPr>
          <p:cNvSpPr txBox="1"/>
          <p:nvPr/>
        </p:nvSpPr>
        <p:spPr>
          <a:xfrm>
            <a:off x="289250" y="139960"/>
            <a:ext cx="60369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000" b="1" dirty="0">
                <a:solidFill>
                  <a:srgbClr val="FFC000"/>
                </a:solidFill>
              </a:rPr>
              <a:t>3. Competitive scenario</a:t>
            </a:r>
            <a:endParaRPr lang="es-CO" sz="4000" b="1" dirty="0">
              <a:solidFill>
                <a:srgbClr val="FFC000"/>
              </a:solidFill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36CA7BD5-81A2-4E2C-AAA6-6756F3B08CA2}"/>
              </a:ext>
            </a:extLst>
          </p:cNvPr>
          <p:cNvGrpSpPr/>
          <p:nvPr/>
        </p:nvGrpSpPr>
        <p:grpSpPr>
          <a:xfrm>
            <a:off x="6326156" y="139960"/>
            <a:ext cx="2526644" cy="1742949"/>
            <a:chOff x="4582977" y="139960"/>
            <a:chExt cx="7319773" cy="5049383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CD4E7C9A-3ADD-48E3-9AAC-22FE946C22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82977" y="4391937"/>
              <a:ext cx="7319773" cy="797406"/>
            </a:xfrm>
            <a:prstGeom prst="rect">
              <a:avLst/>
            </a:prstGeom>
          </p:spPr>
        </p:pic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885C569A-5A93-433B-A630-D14065EC86B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82977" y="139960"/>
              <a:ext cx="7319773" cy="4174865"/>
            </a:xfrm>
            <a:prstGeom prst="rect">
              <a:avLst/>
            </a:prstGeom>
          </p:spPr>
        </p:pic>
      </p:grpSp>
      <p:pic>
        <p:nvPicPr>
          <p:cNvPr id="8" name="图片 7">
            <a:extLst>
              <a:ext uri="{FF2B5EF4-FFF2-40B4-BE49-F238E27FC236}">
                <a16:creationId xmlns:a16="http://schemas.microsoft.com/office/drawing/2014/main" id="{BE1DA4C1-FDD9-45D4-9C0B-2E79ADC0D63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67191"/>
          <a:stretch/>
        </p:blipFill>
        <p:spPr>
          <a:xfrm>
            <a:off x="9739449" y="561094"/>
            <a:ext cx="1290638" cy="146685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D1DDC0C7-B09C-464C-A00E-50DE7E8F904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3595" r="33595"/>
          <a:stretch/>
        </p:blipFill>
        <p:spPr>
          <a:xfrm>
            <a:off x="9739449" y="2148307"/>
            <a:ext cx="1290638" cy="146685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F62F0804-9598-4C2C-9C3B-77FD5178ED3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6284" r="906"/>
          <a:stretch/>
        </p:blipFill>
        <p:spPr>
          <a:xfrm>
            <a:off x="9739449" y="3735520"/>
            <a:ext cx="1290638" cy="1466850"/>
          </a:xfrm>
          <a:prstGeom prst="rect">
            <a:avLst/>
          </a:prstGeom>
        </p:spPr>
      </p:pic>
      <p:sp>
        <p:nvSpPr>
          <p:cNvPr id="17" name="任意多边形: 形状 16">
            <a:extLst>
              <a:ext uri="{FF2B5EF4-FFF2-40B4-BE49-F238E27FC236}">
                <a16:creationId xmlns:a16="http://schemas.microsoft.com/office/drawing/2014/main" id="{4455B5DF-68DB-4A15-A076-B3930C5161B5}"/>
              </a:ext>
            </a:extLst>
          </p:cNvPr>
          <p:cNvSpPr/>
          <p:nvPr/>
        </p:nvSpPr>
        <p:spPr>
          <a:xfrm>
            <a:off x="8844985" y="1323701"/>
            <a:ext cx="859692" cy="429846"/>
          </a:xfrm>
          <a:custGeom>
            <a:avLst/>
            <a:gdLst>
              <a:gd name="connsiteX0" fmla="*/ 0 w 859692"/>
              <a:gd name="connsiteY0" fmla="*/ 1445846 h 1445846"/>
              <a:gd name="connsiteX1" fmla="*/ 437662 w 859692"/>
              <a:gd name="connsiteY1" fmla="*/ 1445846 h 1445846"/>
              <a:gd name="connsiteX2" fmla="*/ 437662 w 859692"/>
              <a:gd name="connsiteY2" fmla="*/ 0 h 1445846"/>
              <a:gd name="connsiteX3" fmla="*/ 859692 w 859692"/>
              <a:gd name="connsiteY3" fmla="*/ 0 h 1445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59692" h="1445846">
                <a:moveTo>
                  <a:pt x="0" y="1445846"/>
                </a:moveTo>
                <a:lnTo>
                  <a:pt x="437662" y="1445846"/>
                </a:lnTo>
                <a:lnTo>
                  <a:pt x="437662" y="0"/>
                </a:lnTo>
                <a:lnTo>
                  <a:pt x="859692" y="0"/>
                </a:lnTo>
              </a:path>
            </a:pathLst>
          </a:custGeom>
          <a:noFill/>
          <a:ln>
            <a:solidFill>
              <a:srgbClr val="00B05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D9308E84-B842-4FEB-81B5-1ADD6B3730C0}"/>
              </a:ext>
            </a:extLst>
          </p:cNvPr>
          <p:cNvGrpSpPr/>
          <p:nvPr/>
        </p:nvGrpSpPr>
        <p:grpSpPr>
          <a:xfrm>
            <a:off x="6326156" y="2020959"/>
            <a:ext cx="2526644" cy="1742949"/>
            <a:chOff x="4582977" y="139960"/>
            <a:chExt cx="7319773" cy="5049383"/>
          </a:xfrm>
        </p:grpSpPr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3A0F0B06-DD0B-427A-A7AC-1E0183CC7A7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82977" y="4391937"/>
              <a:ext cx="7319773" cy="797406"/>
            </a:xfrm>
            <a:prstGeom prst="rect">
              <a:avLst/>
            </a:prstGeom>
          </p:spPr>
        </p:pic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CE65FDE5-219A-44FD-BF42-85401F02BF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82977" y="139960"/>
              <a:ext cx="7319773" cy="4174865"/>
            </a:xfrm>
            <a:prstGeom prst="rect">
              <a:avLst/>
            </a:prstGeom>
          </p:spPr>
        </p:pic>
      </p:grpSp>
      <p:sp>
        <p:nvSpPr>
          <p:cNvPr id="18" name="任意多边形: 形状 17">
            <a:extLst>
              <a:ext uri="{FF2B5EF4-FFF2-40B4-BE49-F238E27FC236}">
                <a16:creationId xmlns:a16="http://schemas.microsoft.com/office/drawing/2014/main" id="{50F96DAB-EEF0-4D04-8ACB-CC2DBDF1D9C6}"/>
              </a:ext>
            </a:extLst>
          </p:cNvPr>
          <p:cNvSpPr/>
          <p:nvPr/>
        </p:nvSpPr>
        <p:spPr>
          <a:xfrm>
            <a:off x="8844985" y="2752057"/>
            <a:ext cx="859692" cy="429846"/>
          </a:xfrm>
          <a:custGeom>
            <a:avLst/>
            <a:gdLst>
              <a:gd name="connsiteX0" fmla="*/ 0 w 859692"/>
              <a:gd name="connsiteY0" fmla="*/ 1445846 h 1445846"/>
              <a:gd name="connsiteX1" fmla="*/ 437662 w 859692"/>
              <a:gd name="connsiteY1" fmla="*/ 1445846 h 1445846"/>
              <a:gd name="connsiteX2" fmla="*/ 437662 w 859692"/>
              <a:gd name="connsiteY2" fmla="*/ 0 h 1445846"/>
              <a:gd name="connsiteX3" fmla="*/ 859692 w 859692"/>
              <a:gd name="connsiteY3" fmla="*/ 0 h 1445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59692" h="1445846">
                <a:moveTo>
                  <a:pt x="0" y="1445846"/>
                </a:moveTo>
                <a:lnTo>
                  <a:pt x="437662" y="1445846"/>
                </a:lnTo>
                <a:lnTo>
                  <a:pt x="437662" y="0"/>
                </a:lnTo>
                <a:lnTo>
                  <a:pt x="859692" y="0"/>
                </a:lnTo>
              </a:path>
            </a:pathLst>
          </a:custGeom>
          <a:noFill/>
          <a:ln>
            <a:solidFill>
              <a:srgbClr val="00B05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5460A298-72BF-49D6-9378-EB549FD242A5}"/>
              </a:ext>
            </a:extLst>
          </p:cNvPr>
          <p:cNvGrpSpPr/>
          <p:nvPr/>
        </p:nvGrpSpPr>
        <p:grpSpPr>
          <a:xfrm>
            <a:off x="6326156" y="3862466"/>
            <a:ext cx="2526644" cy="1742949"/>
            <a:chOff x="4582977" y="139960"/>
            <a:chExt cx="7319773" cy="5049383"/>
          </a:xfrm>
        </p:grpSpPr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B348AE59-1714-4242-9657-E4E085F843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82977" y="4391937"/>
              <a:ext cx="7319773" cy="797406"/>
            </a:xfrm>
            <a:prstGeom prst="rect">
              <a:avLst/>
            </a:prstGeom>
          </p:spPr>
        </p:pic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17794AEB-205B-46C8-ACAD-32BF2F030AB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82977" y="139960"/>
              <a:ext cx="7319773" cy="4174865"/>
            </a:xfrm>
            <a:prstGeom prst="rect">
              <a:avLst/>
            </a:prstGeom>
          </p:spPr>
        </p:pic>
      </p:grpSp>
      <p:sp>
        <p:nvSpPr>
          <p:cNvPr id="22" name="任意多边形: 形状 21">
            <a:extLst>
              <a:ext uri="{FF2B5EF4-FFF2-40B4-BE49-F238E27FC236}">
                <a16:creationId xmlns:a16="http://schemas.microsoft.com/office/drawing/2014/main" id="{821B8E86-29B8-4169-BB81-CC280BBA1FCE}"/>
              </a:ext>
            </a:extLst>
          </p:cNvPr>
          <p:cNvSpPr/>
          <p:nvPr/>
        </p:nvSpPr>
        <p:spPr>
          <a:xfrm>
            <a:off x="8844985" y="4430859"/>
            <a:ext cx="859692" cy="429846"/>
          </a:xfrm>
          <a:custGeom>
            <a:avLst/>
            <a:gdLst>
              <a:gd name="connsiteX0" fmla="*/ 0 w 859692"/>
              <a:gd name="connsiteY0" fmla="*/ 1445846 h 1445846"/>
              <a:gd name="connsiteX1" fmla="*/ 437662 w 859692"/>
              <a:gd name="connsiteY1" fmla="*/ 1445846 h 1445846"/>
              <a:gd name="connsiteX2" fmla="*/ 437662 w 859692"/>
              <a:gd name="connsiteY2" fmla="*/ 0 h 1445846"/>
              <a:gd name="connsiteX3" fmla="*/ 859692 w 859692"/>
              <a:gd name="connsiteY3" fmla="*/ 0 h 1445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59692" h="1445846">
                <a:moveTo>
                  <a:pt x="0" y="1445846"/>
                </a:moveTo>
                <a:lnTo>
                  <a:pt x="437662" y="1445846"/>
                </a:lnTo>
                <a:lnTo>
                  <a:pt x="437662" y="0"/>
                </a:lnTo>
                <a:lnTo>
                  <a:pt x="859692" y="0"/>
                </a:lnTo>
              </a:path>
            </a:pathLst>
          </a:custGeom>
          <a:noFill/>
          <a:ln>
            <a:solidFill>
              <a:srgbClr val="00B05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1345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>
            <a:extLst>
              <a:ext uri="{FF2B5EF4-FFF2-40B4-BE49-F238E27FC236}">
                <a16:creationId xmlns:a16="http://schemas.microsoft.com/office/drawing/2014/main" id="{13A6E309-3CB3-42DF-9B26-94F0394C922D}"/>
              </a:ext>
            </a:extLst>
          </p:cNvPr>
          <p:cNvSpPr txBox="1"/>
          <p:nvPr/>
        </p:nvSpPr>
        <p:spPr>
          <a:xfrm>
            <a:off x="289250" y="139960"/>
            <a:ext cx="60369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000" b="1" dirty="0">
                <a:solidFill>
                  <a:srgbClr val="FFC000"/>
                </a:solidFill>
              </a:rPr>
              <a:t>4. Voting on DAO</a:t>
            </a:r>
            <a:endParaRPr lang="es-CO" sz="4000" b="1" dirty="0">
              <a:solidFill>
                <a:srgbClr val="FFC000"/>
              </a:solidFill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0264FE92-462D-43B4-9886-BE415EEAA9A8}"/>
              </a:ext>
            </a:extLst>
          </p:cNvPr>
          <p:cNvGrpSpPr/>
          <p:nvPr/>
        </p:nvGrpSpPr>
        <p:grpSpPr>
          <a:xfrm>
            <a:off x="407437" y="977593"/>
            <a:ext cx="11377126" cy="3567404"/>
            <a:chOff x="0" y="1013960"/>
            <a:chExt cx="12192000" cy="3822915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82FAFCB2-ADC5-460D-9CF4-866968E5AA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1013960"/>
              <a:ext cx="12192000" cy="3822915"/>
            </a:xfrm>
            <a:prstGeom prst="rect">
              <a:avLst/>
            </a:prstGeom>
          </p:spPr>
        </p:pic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id="{D1A0EAD6-2AF6-4326-8166-7D44B47B0CE9}"/>
                </a:ext>
              </a:extLst>
            </p:cNvPr>
            <p:cNvSpPr/>
            <p:nvPr/>
          </p:nvSpPr>
          <p:spPr>
            <a:xfrm>
              <a:off x="5309205" y="1102221"/>
              <a:ext cx="6515399" cy="3637963"/>
            </a:xfrm>
            <a:prstGeom prst="roundRect">
              <a:avLst>
                <a:gd name="adj" fmla="val 11389"/>
              </a:avLst>
            </a:prstGeom>
            <a:noFill/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480209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>
            <a:extLst>
              <a:ext uri="{FF2B5EF4-FFF2-40B4-BE49-F238E27FC236}">
                <a16:creationId xmlns:a16="http://schemas.microsoft.com/office/drawing/2014/main" id="{13A6E309-3CB3-42DF-9B26-94F0394C922D}"/>
              </a:ext>
            </a:extLst>
          </p:cNvPr>
          <p:cNvSpPr txBox="1"/>
          <p:nvPr/>
        </p:nvSpPr>
        <p:spPr>
          <a:xfrm>
            <a:off x="289250" y="139960"/>
            <a:ext cx="60369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000" b="1" dirty="0">
                <a:solidFill>
                  <a:srgbClr val="FFC000"/>
                </a:solidFill>
              </a:rPr>
              <a:t>4. Voting on DAO</a:t>
            </a:r>
            <a:endParaRPr lang="es-CO" sz="4000" b="1" dirty="0">
              <a:solidFill>
                <a:srgbClr val="FFC000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D475B47-D75B-4CDB-9344-B99F1E5493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6808" y="847846"/>
            <a:ext cx="7815941" cy="3941277"/>
          </a:xfrm>
          <a:prstGeom prst="rect">
            <a:avLst/>
          </a:prstGeom>
        </p:spPr>
      </p:pic>
      <p:sp>
        <p:nvSpPr>
          <p:cNvPr id="2" name="CuadroTexto 8">
            <a:extLst>
              <a:ext uri="{FF2B5EF4-FFF2-40B4-BE49-F238E27FC236}">
                <a16:creationId xmlns:a16="http://schemas.microsoft.com/office/drawing/2014/main" id="{F321D83C-EEA3-4CAD-9654-A1EC6C2E2882}"/>
              </a:ext>
            </a:extLst>
          </p:cNvPr>
          <p:cNvSpPr txBox="1"/>
          <p:nvPr/>
        </p:nvSpPr>
        <p:spPr>
          <a:xfrm>
            <a:off x="189725" y="1175277"/>
            <a:ext cx="375704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TW" sz="1800" b="0" i="0" u="none" strike="noStrike" baseline="0" dirty="0">
                <a:solidFill>
                  <a:srgbClr val="595959"/>
                </a:solidFill>
                <a:latin typeface="ArialMT"/>
              </a:rPr>
              <a:t>DAO as a platform</a:t>
            </a:r>
          </a:p>
          <a:p>
            <a:pPr algn="l"/>
            <a:endParaRPr lang="en-US" dirty="0">
              <a:solidFill>
                <a:srgbClr val="595959"/>
              </a:solidFill>
              <a:latin typeface="ArialMT"/>
            </a:endParaRPr>
          </a:p>
          <a:p>
            <a:pPr algn="l"/>
            <a:r>
              <a:rPr lang="en-US" sz="1800" b="0" i="0" u="none" strike="noStrike" baseline="0" dirty="0">
                <a:solidFill>
                  <a:srgbClr val="595959"/>
                </a:solidFill>
                <a:latin typeface="ArialMT"/>
              </a:rPr>
              <a:t>(</a:t>
            </a:r>
            <a:r>
              <a:rPr lang="en-US" sz="1800" b="0" i="0" u="none" strike="noStrike" baseline="0" dirty="0" err="1">
                <a:solidFill>
                  <a:srgbClr val="595959"/>
                </a:solidFill>
                <a:latin typeface="ArialMT"/>
              </a:rPr>
              <a:t>i</a:t>
            </a:r>
            <a:r>
              <a:rPr lang="en-US" sz="1800" b="0" i="0" u="none" strike="noStrike" baseline="0" dirty="0">
                <a:solidFill>
                  <a:srgbClr val="595959"/>
                </a:solidFill>
                <a:latin typeface="ArialMT"/>
              </a:rPr>
              <a:t>) menu</a:t>
            </a:r>
          </a:p>
          <a:p>
            <a:pPr algn="l"/>
            <a:r>
              <a:rPr lang="en-US" sz="1800" b="0" i="0" u="none" strike="noStrike" baseline="0" dirty="0">
                <a:solidFill>
                  <a:srgbClr val="595959"/>
                </a:solidFill>
                <a:latin typeface="ArialMT"/>
              </a:rPr>
              <a:t>(ii) proposal content and the IPFS download link of the submission package</a:t>
            </a:r>
          </a:p>
          <a:p>
            <a:pPr algn="l"/>
            <a:r>
              <a:rPr lang="en-US" sz="1800" b="0" i="0" u="none" strike="noStrike" baseline="0" dirty="0">
                <a:solidFill>
                  <a:srgbClr val="595959"/>
                </a:solidFill>
                <a:latin typeface="ArialMT"/>
              </a:rPr>
              <a:t>(iii) shows the voting for/against percentage.</a:t>
            </a:r>
          </a:p>
          <a:p>
            <a:pPr algn="l"/>
            <a:endParaRPr lang="en-US" dirty="0">
              <a:solidFill>
                <a:srgbClr val="595959"/>
              </a:solidFill>
              <a:latin typeface="ArialMT"/>
            </a:endParaRPr>
          </a:p>
          <a:p>
            <a:pPr algn="l"/>
            <a:r>
              <a:rPr lang="en-US" dirty="0">
                <a:solidFill>
                  <a:srgbClr val="595959"/>
                </a:solidFill>
                <a:latin typeface="ArialMT"/>
              </a:rPr>
              <a:t>Collaborative / competitive context</a:t>
            </a:r>
          </a:p>
          <a:p>
            <a:pPr algn="l"/>
            <a:endParaRPr lang="en-US" dirty="0">
              <a:solidFill>
                <a:srgbClr val="595959"/>
              </a:solidFill>
              <a:latin typeface="ArialMT"/>
            </a:endParaRPr>
          </a:p>
          <a:p>
            <a:pPr algn="l"/>
            <a:r>
              <a:rPr lang="en-US" sz="1800" b="0" i="0" u="none" strike="noStrike" baseline="0" dirty="0">
                <a:solidFill>
                  <a:srgbClr val="595959"/>
                </a:solidFill>
                <a:latin typeface="ArialMT"/>
              </a:rPr>
              <a:t>Smart contract option</a:t>
            </a:r>
          </a:p>
        </p:txBody>
      </p:sp>
    </p:spTree>
    <p:extLst>
      <p:ext uri="{BB962C8B-B14F-4D97-AF65-F5344CB8AC3E}">
        <p14:creationId xmlns:p14="http://schemas.microsoft.com/office/powerpoint/2010/main" val="13003750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>
            <a:extLst>
              <a:ext uri="{FF2B5EF4-FFF2-40B4-BE49-F238E27FC236}">
                <a16:creationId xmlns:a16="http://schemas.microsoft.com/office/drawing/2014/main" id="{13A6E309-3CB3-42DF-9B26-94F0394C922D}"/>
              </a:ext>
            </a:extLst>
          </p:cNvPr>
          <p:cNvSpPr txBox="1"/>
          <p:nvPr/>
        </p:nvSpPr>
        <p:spPr>
          <a:xfrm>
            <a:off x="289250" y="139960"/>
            <a:ext cx="60369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000" b="1" dirty="0">
                <a:solidFill>
                  <a:srgbClr val="FFC000"/>
                </a:solidFill>
              </a:rPr>
              <a:t>4. Voting on DAO</a:t>
            </a:r>
            <a:endParaRPr lang="es-CO" sz="4000" b="1" dirty="0">
              <a:solidFill>
                <a:srgbClr val="FFC000"/>
              </a:solidFill>
            </a:endParaRPr>
          </a:p>
        </p:txBody>
      </p:sp>
      <p:sp>
        <p:nvSpPr>
          <p:cNvPr id="12" name="CuadroTexto 8">
            <a:extLst>
              <a:ext uri="{FF2B5EF4-FFF2-40B4-BE49-F238E27FC236}">
                <a16:creationId xmlns:a16="http://schemas.microsoft.com/office/drawing/2014/main" id="{286738A0-59F0-428E-B568-1E3139EE5F85}"/>
              </a:ext>
            </a:extLst>
          </p:cNvPr>
          <p:cNvSpPr txBox="1"/>
          <p:nvPr/>
        </p:nvSpPr>
        <p:spPr>
          <a:xfrm>
            <a:off x="289250" y="1081492"/>
            <a:ext cx="3436612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b="0" i="0" u="none" strike="noStrike" baseline="0" dirty="0" err="1">
                <a:solidFill>
                  <a:schemeClr val="bg1">
                    <a:lumMod val="75000"/>
                  </a:schemeClr>
                </a:solidFill>
                <a:latin typeface="ArialMT"/>
              </a:rPr>
              <a:t>Advanteges</a:t>
            </a:r>
            <a:r>
              <a:rPr lang="en-US" sz="18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ArialMT"/>
              </a:rPr>
              <a:t>:</a:t>
            </a:r>
          </a:p>
          <a:p>
            <a:pPr algn="l"/>
            <a:endParaRPr lang="en-US" dirty="0">
              <a:solidFill>
                <a:schemeClr val="bg1">
                  <a:lumMod val="75000"/>
                </a:schemeClr>
              </a:solidFill>
              <a:latin typeface="ArialMT"/>
            </a:endParaRPr>
          </a:p>
          <a:p>
            <a:pPr marL="400050" indent="-400050" algn="l">
              <a:buAutoNum type="romanLcParenBoth"/>
            </a:pPr>
            <a:r>
              <a:rPr lang="en-US" sz="18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ArialMT"/>
              </a:rPr>
              <a:t>IPFS: No file size limit</a:t>
            </a:r>
          </a:p>
          <a:p>
            <a:pPr marL="400050" indent="-400050" algn="l">
              <a:buAutoNum type="romanLcParenBoth"/>
            </a:pPr>
            <a:endParaRPr lang="en-US" dirty="0">
              <a:solidFill>
                <a:schemeClr val="bg1">
                  <a:lumMod val="75000"/>
                </a:schemeClr>
              </a:solidFill>
              <a:latin typeface="ArialMT"/>
            </a:endParaRPr>
          </a:p>
          <a:p>
            <a:pPr marL="400050" indent="-400050" algn="l">
              <a:buAutoNum type="romanLcParenBoth"/>
            </a:pPr>
            <a:r>
              <a:rPr lang="en-US" sz="18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ArialMT"/>
              </a:rPr>
              <a:t>provides opportunity to perform codes, hence also to potentially support CAD and BIM applications</a:t>
            </a:r>
          </a:p>
          <a:p>
            <a:pPr marL="400050" indent="-400050" algn="l">
              <a:buAutoNum type="romanLcParenBoth"/>
            </a:pPr>
            <a:endParaRPr lang="en-US" sz="1800" b="0" i="0" u="none" strike="noStrike" baseline="0" dirty="0">
              <a:solidFill>
                <a:schemeClr val="bg1">
                  <a:lumMod val="75000"/>
                </a:schemeClr>
              </a:solidFill>
              <a:latin typeface="ArialMT"/>
            </a:endParaRPr>
          </a:p>
          <a:p>
            <a:pPr marL="400050" indent="-400050" algn="l">
              <a:buAutoNum type="romanLcParenBoth"/>
            </a:pPr>
            <a:r>
              <a:rPr lang="en-US" sz="18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ArialMT"/>
              </a:rPr>
              <a:t>ensure immutable recording of design decisions and transactions, ensuring the required trust in the process</a:t>
            </a:r>
          </a:p>
        </p:txBody>
      </p:sp>
      <p:sp>
        <p:nvSpPr>
          <p:cNvPr id="13" name="CuadroTexto 8">
            <a:extLst>
              <a:ext uri="{FF2B5EF4-FFF2-40B4-BE49-F238E27FC236}">
                <a16:creationId xmlns:a16="http://schemas.microsoft.com/office/drawing/2014/main" id="{1018D397-A1BD-4291-A85B-6568482E1179}"/>
              </a:ext>
            </a:extLst>
          </p:cNvPr>
          <p:cNvSpPr txBox="1"/>
          <p:nvPr/>
        </p:nvSpPr>
        <p:spPr>
          <a:xfrm>
            <a:off x="5431773" y="1081492"/>
            <a:ext cx="3436612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ArialMT"/>
              </a:rPr>
              <a:t>Constraints:</a:t>
            </a:r>
          </a:p>
          <a:p>
            <a:pPr algn="l"/>
            <a:endParaRPr lang="en-US" dirty="0">
              <a:solidFill>
                <a:schemeClr val="bg1">
                  <a:lumMod val="75000"/>
                </a:schemeClr>
              </a:solidFill>
              <a:latin typeface="ArialMT"/>
            </a:endParaRPr>
          </a:p>
          <a:p>
            <a:pPr marL="400050" indent="-400050" algn="l">
              <a:buAutoNum type="romanLcParenBoth"/>
            </a:pPr>
            <a:r>
              <a:rPr lang="en-US" sz="18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ArialMT"/>
              </a:rPr>
              <a:t>Due to the inherent properties of the Blockchain system, uploading and getting a proposal </a:t>
            </a:r>
            <a:r>
              <a:rPr lang="en-US" sz="1800" b="0" i="0" u="none" strike="noStrike" baseline="0" dirty="0" err="1">
                <a:solidFill>
                  <a:schemeClr val="bg1">
                    <a:lumMod val="75000"/>
                  </a:schemeClr>
                </a:solidFill>
                <a:latin typeface="ArialMT"/>
              </a:rPr>
              <a:t>synchronised</a:t>
            </a:r>
            <a:r>
              <a:rPr lang="en-US" sz="18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ArialMT"/>
              </a:rPr>
              <a:t> can require more time than what users are used to</a:t>
            </a:r>
          </a:p>
          <a:p>
            <a:pPr marL="400050" indent="-400050" algn="l">
              <a:buAutoNum type="romanLcParenBoth"/>
            </a:pPr>
            <a:endParaRPr lang="en-US" sz="1800" b="0" i="0" u="none" strike="noStrike" baseline="0" dirty="0">
              <a:solidFill>
                <a:schemeClr val="bg1">
                  <a:lumMod val="75000"/>
                </a:schemeClr>
              </a:solidFill>
              <a:latin typeface="ArialMT"/>
            </a:endParaRPr>
          </a:p>
          <a:p>
            <a:pPr marL="400050" indent="-400050" algn="l">
              <a:buAutoNum type="romanLcParenBoth"/>
            </a:pPr>
            <a:r>
              <a:rPr lang="en-US" sz="18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ArialMT"/>
              </a:rPr>
              <a:t>Unpredictable extra costs</a:t>
            </a:r>
          </a:p>
          <a:p>
            <a:pPr marL="400050" indent="-400050" algn="l">
              <a:buAutoNum type="romanLcParenBoth"/>
            </a:pPr>
            <a:endParaRPr lang="en-US" sz="1800" b="0" i="0" u="none" strike="noStrike" baseline="0" dirty="0">
              <a:solidFill>
                <a:schemeClr val="bg1">
                  <a:lumMod val="75000"/>
                </a:schemeClr>
              </a:solidFill>
              <a:latin typeface="ArialMT"/>
            </a:endParaRPr>
          </a:p>
          <a:p>
            <a:pPr marL="400050" indent="-400050" algn="l">
              <a:buAutoNum type="romanLcParenBoth"/>
            </a:pPr>
            <a:r>
              <a:rPr lang="en-US" sz="18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ArialMT"/>
              </a:rPr>
              <a:t>User interface</a:t>
            </a:r>
          </a:p>
        </p:txBody>
      </p:sp>
    </p:spTree>
    <p:extLst>
      <p:ext uri="{BB962C8B-B14F-4D97-AF65-F5344CB8AC3E}">
        <p14:creationId xmlns:p14="http://schemas.microsoft.com/office/powerpoint/2010/main" val="7831252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>
            <a:extLst>
              <a:ext uri="{FF2B5EF4-FFF2-40B4-BE49-F238E27FC236}">
                <a16:creationId xmlns:a16="http://schemas.microsoft.com/office/drawing/2014/main" id="{13A6E309-3CB3-42DF-9B26-94F0394C922D}"/>
              </a:ext>
            </a:extLst>
          </p:cNvPr>
          <p:cNvSpPr txBox="1"/>
          <p:nvPr/>
        </p:nvSpPr>
        <p:spPr>
          <a:xfrm>
            <a:off x="289250" y="139960"/>
            <a:ext cx="60369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000" b="1" dirty="0">
                <a:solidFill>
                  <a:srgbClr val="FFC000"/>
                </a:solidFill>
              </a:rPr>
              <a:t>5. Conclusion and next step</a:t>
            </a:r>
            <a:endParaRPr lang="es-CO" sz="4000" b="1" dirty="0">
              <a:solidFill>
                <a:srgbClr val="FFC000"/>
              </a:solidFill>
            </a:endParaRPr>
          </a:p>
        </p:txBody>
      </p:sp>
      <p:sp>
        <p:nvSpPr>
          <p:cNvPr id="3" name="CuadroTexto 8">
            <a:extLst>
              <a:ext uri="{FF2B5EF4-FFF2-40B4-BE49-F238E27FC236}">
                <a16:creationId xmlns:a16="http://schemas.microsoft.com/office/drawing/2014/main" id="{E5672663-0930-450D-9735-67F79C44FB53}"/>
              </a:ext>
            </a:extLst>
          </p:cNvPr>
          <p:cNvSpPr txBox="1"/>
          <p:nvPr/>
        </p:nvSpPr>
        <p:spPr>
          <a:xfrm>
            <a:off x="189726" y="1386292"/>
            <a:ext cx="562492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ArialMT"/>
              </a:rPr>
              <a:t>We have presented a two-steps-based integration of</a:t>
            </a:r>
          </a:p>
          <a:p>
            <a:pPr algn="l"/>
            <a:r>
              <a:rPr lang="en-US" sz="18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ArialMT"/>
              </a:rPr>
              <a:t>design processes into a Distributed Autonomous</a:t>
            </a:r>
          </a:p>
          <a:p>
            <a:pPr algn="l"/>
            <a:r>
              <a:rPr lang="en-US" sz="1800" b="0" i="0" u="none" strike="noStrike" baseline="0" dirty="0" err="1">
                <a:solidFill>
                  <a:schemeClr val="bg1">
                    <a:lumMod val="75000"/>
                  </a:schemeClr>
                </a:solidFill>
                <a:latin typeface="ArialMT"/>
              </a:rPr>
              <a:t>Organisation</a:t>
            </a:r>
            <a:r>
              <a:rPr lang="en-US" sz="18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ArialMT"/>
              </a:rPr>
              <a:t> on the Ethereum Blockchain</a:t>
            </a:r>
          </a:p>
          <a:p>
            <a:pPr algn="l"/>
            <a:endParaRPr lang="en-US" sz="1800" b="0" i="0" u="none" strike="noStrike" baseline="0" dirty="0">
              <a:solidFill>
                <a:schemeClr val="bg1">
                  <a:lumMod val="75000"/>
                </a:schemeClr>
              </a:solidFill>
              <a:latin typeface="ArialMT"/>
            </a:endParaRPr>
          </a:p>
          <a:p>
            <a:pPr algn="l"/>
            <a:r>
              <a:rPr lang="en-US" sz="18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ArialMT"/>
              </a:rPr>
              <a:t>The design scenario based on shape grammars</a:t>
            </a:r>
          </a:p>
          <a:p>
            <a:pPr algn="l"/>
            <a:r>
              <a:rPr lang="en-US" sz="18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ArialMT"/>
              </a:rPr>
              <a:t>and sunlight simulation verified against real regulations,</a:t>
            </a:r>
          </a:p>
          <a:p>
            <a:pPr algn="l"/>
            <a:r>
              <a:rPr lang="en-US" sz="18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ArialMT"/>
              </a:rPr>
              <a:t>provided the framework to simulate a potential real</a:t>
            </a:r>
          </a:p>
          <a:p>
            <a:pPr algn="l"/>
            <a:r>
              <a:rPr lang="en-US" sz="18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ArialMT"/>
              </a:rPr>
              <a:t>situation for the clients and designers</a:t>
            </a:r>
          </a:p>
        </p:txBody>
      </p:sp>
      <p:sp>
        <p:nvSpPr>
          <p:cNvPr id="8" name="CuadroTexto 8">
            <a:extLst>
              <a:ext uri="{FF2B5EF4-FFF2-40B4-BE49-F238E27FC236}">
                <a16:creationId xmlns:a16="http://schemas.microsoft.com/office/drawing/2014/main" id="{AED0785E-EFBA-4917-B39F-536F4FBE0F8B}"/>
              </a:ext>
            </a:extLst>
          </p:cNvPr>
          <p:cNvSpPr txBox="1"/>
          <p:nvPr/>
        </p:nvSpPr>
        <p:spPr>
          <a:xfrm>
            <a:off x="6096000" y="1386292"/>
            <a:ext cx="413218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indent="-400050" algn="l">
              <a:buAutoNum type="romanLcParenBoth"/>
            </a:pPr>
            <a:r>
              <a:rPr lang="en-US" sz="18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ArialMT"/>
              </a:rPr>
              <a:t>More user-friendly user interface</a:t>
            </a:r>
          </a:p>
          <a:p>
            <a:pPr marL="400050" indent="-400050" algn="l">
              <a:buAutoNum type="romanLcParenBoth"/>
            </a:pPr>
            <a:endParaRPr lang="en-US" dirty="0">
              <a:solidFill>
                <a:schemeClr val="bg1">
                  <a:lumMod val="75000"/>
                </a:schemeClr>
              </a:solidFill>
              <a:latin typeface="ArialMT"/>
            </a:endParaRPr>
          </a:p>
          <a:p>
            <a:pPr marL="400050" indent="-400050" algn="l">
              <a:buAutoNum type="romanLcParenBoth"/>
            </a:pPr>
            <a:r>
              <a:rPr lang="en-US" sz="18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ArialMT"/>
              </a:rPr>
              <a:t>Private and faster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ArialMT"/>
              </a:rPr>
              <a:t>B</a:t>
            </a:r>
            <a:r>
              <a:rPr lang="en-US" sz="18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ArialMT"/>
              </a:rPr>
              <a:t>lockchain </a:t>
            </a:r>
          </a:p>
          <a:p>
            <a:pPr marL="400050" indent="-400050" algn="l">
              <a:buAutoNum type="romanLcParenBoth"/>
            </a:pPr>
            <a:endParaRPr lang="en-US" dirty="0">
              <a:solidFill>
                <a:schemeClr val="bg1">
                  <a:lumMod val="75000"/>
                </a:schemeClr>
              </a:solidFill>
              <a:latin typeface="ArialMT"/>
            </a:endParaRPr>
          </a:p>
          <a:p>
            <a:pPr marL="400050" indent="-400050" algn="l">
              <a:buAutoNum type="romanLcParenBoth"/>
            </a:pPr>
            <a:r>
              <a:rPr lang="en-US" sz="18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ArialMT"/>
              </a:rPr>
              <a:t>Looking forward to collaborate with built environment stakeholders</a:t>
            </a:r>
          </a:p>
        </p:txBody>
      </p:sp>
    </p:spTree>
    <p:extLst>
      <p:ext uri="{BB962C8B-B14F-4D97-AF65-F5344CB8AC3E}">
        <p14:creationId xmlns:p14="http://schemas.microsoft.com/office/powerpoint/2010/main" val="4278184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6">
            <a:extLst>
              <a:ext uri="{FF2B5EF4-FFF2-40B4-BE49-F238E27FC236}">
                <a16:creationId xmlns:a16="http://schemas.microsoft.com/office/drawing/2014/main" id="{72490417-B64E-4A43-94F1-5F683630B55A}"/>
              </a:ext>
            </a:extLst>
          </p:cNvPr>
          <p:cNvSpPr txBox="1"/>
          <p:nvPr/>
        </p:nvSpPr>
        <p:spPr>
          <a:xfrm>
            <a:off x="2826710" y="2831217"/>
            <a:ext cx="60369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000" b="1" dirty="0">
                <a:solidFill>
                  <a:srgbClr val="FFC000"/>
                </a:solidFill>
              </a:rPr>
              <a:t>Thank you</a:t>
            </a:r>
            <a:endParaRPr lang="es-CO" sz="4000" b="1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87134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>
            <a:extLst>
              <a:ext uri="{FF2B5EF4-FFF2-40B4-BE49-F238E27FC236}">
                <a16:creationId xmlns:a16="http://schemas.microsoft.com/office/drawing/2014/main" id="{13A6E309-3CB3-42DF-9B26-94F0394C922D}"/>
              </a:ext>
            </a:extLst>
          </p:cNvPr>
          <p:cNvSpPr txBox="1"/>
          <p:nvPr/>
        </p:nvSpPr>
        <p:spPr>
          <a:xfrm>
            <a:off x="289250" y="139960"/>
            <a:ext cx="60369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000" b="1" dirty="0">
                <a:solidFill>
                  <a:srgbClr val="FFC000"/>
                </a:solidFill>
              </a:rPr>
              <a:t>Introduction</a:t>
            </a:r>
            <a:endParaRPr lang="es-CO" sz="4000" b="1" dirty="0">
              <a:solidFill>
                <a:srgbClr val="FFC000"/>
              </a:solidFill>
            </a:endParaRPr>
          </a:p>
        </p:txBody>
      </p:sp>
      <p:sp>
        <p:nvSpPr>
          <p:cNvPr id="2" name="CuadroTexto 8">
            <a:extLst>
              <a:ext uri="{FF2B5EF4-FFF2-40B4-BE49-F238E27FC236}">
                <a16:creationId xmlns:a16="http://schemas.microsoft.com/office/drawing/2014/main" id="{042A1633-5A54-4FEC-81B8-A368793F5486}"/>
              </a:ext>
            </a:extLst>
          </p:cNvPr>
          <p:cNvSpPr txBox="1"/>
          <p:nvPr/>
        </p:nvSpPr>
        <p:spPr>
          <a:xfrm>
            <a:off x="289249" y="1491426"/>
            <a:ext cx="106913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b="0" i="0" u="none" strike="noStrike" baseline="0" dirty="0">
                <a:solidFill>
                  <a:srgbClr val="595959"/>
                </a:solidFill>
                <a:latin typeface="ArialMT"/>
              </a:rPr>
              <a:t>This paper presents and develops the concept of </a:t>
            </a:r>
            <a:r>
              <a:rPr lang="en-US" sz="1800" b="1" i="0" u="none" strike="noStrike" baseline="0" dirty="0" err="1">
                <a:solidFill>
                  <a:srgbClr val="595959"/>
                </a:solidFill>
                <a:latin typeface="ArialMT"/>
              </a:rPr>
              <a:t>Decentralised</a:t>
            </a:r>
            <a:r>
              <a:rPr lang="en-US" sz="1800" b="1" i="0" u="none" strike="noStrike" baseline="0" dirty="0">
                <a:solidFill>
                  <a:srgbClr val="595959"/>
                </a:solidFill>
                <a:latin typeface="ArialMT"/>
              </a:rPr>
              <a:t> Autonomous </a:t>
            </a:r>
            <a:r>
              <a:rPr lang="en-US" sz="1800" b="1" i="0" u="none" strike="noStrike" baseline="0" dirty="0" err="1">
                <a:solidFill>
                  <a:srgbClr val="595959"/>
                </a:solidFill>
                <a:latin typeface="ArialMT"/>
              </a:rPr>
              <a:t>Organisation</a:t>
            </a:r>
            <a:r>
              <a:rPr lang="en-US" sz="1800" b="1" i="0" u="none" strike="noStrike" baseline="0" dirty="0">
                <a:solidFill>
                  <a:srgbClr val="595959"/>
                </a:solidFill>
                <a:latin typeface="ArialMT"/>
              </a:rPr>
              <a:t> (DAO)</a:t>
            </a:r>
          </a:p>
          <a:p>
            <a:pPr algn="l"/>
            <a:r>
              <a:rPr lang="en-US" sz="1800" b="0" i="0" u="none" strike="noStrike" baseline="0" dirty="0">
                <a:solidFill>
                  <a:srgbClr val="595959"/>
                </a:solidFill>
                <a:latin typeface="ArialMT"/>
              </a:rPr>
              <a:t>as a platform for collaboration, via a design scenario in which Blockchain (BC) technology</a:t>
            </a:r>
          </a:p>
          <a:p>
            <a:pPr algn="l"/>
            <a:r>
              <a:rPr lang="en-US" sz="1800" b="0" i="0" u="none" strike="noStrike" baseline="0" dirty="0">
                <a:solidFill>
                  <a:srgbClr val="595959"/>
                </a:solidFill>
                <a:latin typeface="ArialMT"/>
              </a:rPr>
              <a:t>is implemented for validation purposes.</a:t>
            </a:r>
          </a:p>
          <a:p>
            <a:pPr algn="l"/>
            <a:endParaRPr lang="en-US" dirty="0">
              <a:solidFill>
                <a:srgbClr val="595959"/>
              </a:solidFill>
              <a:latin typeface="ArialMT"/>
            </a:endParaRPr>
          </a:p>
          <a:p>
            <a:pPr algn="l"/>
            <a:r>
              <a:rPr lang="en-US" sz="1800" b="0" i="0" u="none" strike="noStrike" baseline="0" dirty="0">
                <a:solidFill>
                  <a:srgbClr val="595959"/>
                </a:solidFill>
                <a:latin typeface="ArialMT"/>
              </a:rPr>
              <a:t>Design scenario: Shape grammar |</a:t>
            </a:r>
            <a:r>
              <a:rPr lang="en-US" dirty="0">
                <a:solidFill>
                  <a:srgbClr val="595959"/>
                </a:solidFill>
                <a:latin typeface="ArialMT"/>
              </a:rPr>
              <a:t> Environmental analysis | Building regulations</a:t>
            </a:r>
          </a:p>
          <a:p>
            <a:pPr algn="l"/>
            <a:endParaRPr lang="en-US" dirty="0">
              <a:solidFill>
                <a:srgbClr val="595959"/>
              </a:solidFill>
              <a:latin typeface="ArialMT"/>
            </a:endParaRPr>
          </a:p>
          <a:p>
            <a:pPr algn="l"/>
            <a:r>
              <a:rPr lang="en-US" dirty="0">
                <a:solidFill>
                  <a:srgbClr val="595959"/>
                </a:solidFill>
                <a:latin typeface="ArialMT"/>
              </a:rPr>
              <a:t>Proposals uploaded, stored, presented on DAO</a:t>
            </a:r>
          </a:p>
        </p:txBody>
      </p:sp>
    </p:spTree>
    <p:extLst>
      <p:ext uri="{BB962C8B-B14F-4D97-AF65-F5344CB8AC3E}">
        <p14:creationId xmlns:p14="http://schemas.microsoft.com/office/powerpoint/2010/main" val="10916648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>
            <a:extLst>
              <a:ext uri="{FF2B5EF4-FFF2-40B4-BE49-F238E27FC236}">
                <a16:creationId xmlns:a16="http://schemas.microsoft.com/office/drawing/2014/main" id="{13A6E309-3CB3-42DF-9B26-94F0394C922D}"/>
              </a:ext>
            </a:extLst>
          </p:cNvPr>
          <p:cNvSpPr txBox="1"/>
          <p:nvPr/>
        </p:nvSpPr>
        <p:spPr>
          <a:xfrm>
            <a:off x="289250" y="139960"/>
            <a:ext cx="60369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000" b="1" dirty="0">
                <a:solidFill>
                  <a:srgbClr val="FFC000"/>
                </a:solidFill>
              </a:rPr>
              <a:t>Introduction</a:t>
            </a:r>
            <a:endParaRPr lang="es-CO" sz="4000" b="1" dirty="0">
              <a:solidFill>
                <a:srgbClr val="FFC000"/>
              </a:solidFill>
            </a:endParaRPr>
          </a:p>
        </p:txBody>
      </p:sp>
      <p:sp>
        <p:nvSpPr>
          <p:cNvPr id="2" name="CuadroTexto 8">
            <a:extLst>
              <a:ext uri="{FF2B5EF4-FFF2-40B4-BE49-F238E27FC236}">
                <a16:creationId xmlns:a16="http://schemas.microsoft.com/office/drawing/2014/main" id="{042A1633-5A54-4FEC-81B8-A368793F5486}"/>
              </a:ext>
            </a:extLst>
          </p:cNvPr>
          <p:cNvSpPr txBox="1"/>
          <p:nvPr/>
        </p:nvSpPr>
        <p:spPr>
          <a:xfrm>
            <a:off x="289249" y="1491426"/>
            <a:ext cx="1149531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it-IT" sz="1800" b="0" i="0" u="none" strike="noStrike" baseline="0" dirty="0">
                <a:solidFill>
                  <a:srgbClr val="595959"/>
                </a:solidFill>
                <a:latin typeface="ArialMT"/>
              </a:rPr>
              <a:t>In a previous paper (Lombardi, </a:t>
            </a:r>
            <a:r>
              <a:rPr lang="en-US" sz="1800" b="0" i="0" u="none" strike="noStrike" baseline="0" dirty="0" err="1">
                <a:solidFill>
                  <a:srgbClr val="595959"/>
                </a:solidFill>
                <a:latin typeface="ArialMT"/>
              </a:rPr>
              <a:t>Dounas</a:t>
            </a:r>
            <a:r>
              <a:rPr lang="en-US" sz="1800" b="0" i="0" u="none" strike="noStrike" baseline="0" dirty="0">
                <a:solidFill>
                  <a:srgbClr val="595959"/>
                </a:solidFill>
                <a:latin typeface="ArialMT"/>
              </a:rPr>
              <a:t> 2019) we described and established a theoretical</a:t>
            </a:r>
          </a:p>
          <a:p>
            <a:pPr algn="l"/>
            <a:r>
              <a:rPr lang="en-US" sz="1800" b="0" i="0" u="none" strike="noStrike" baseline="0" dirty="0">
                <a:solidFill>
                  <a:srgbClr val="595959"/>
                </a:solidFill>
                <a:latin typeface="ArialMT"/>
              </a:rPr>
              <a:t>mechanism for project governance using the Ethereum Blockchain, via the creation of a </a:t>
            </a:r>
            <a:r>
              <a:rPr lang="en-US" sz="1800" b="0" i="0" u="none" strike="noStrike" baseline="0" dirty="0" err="1">
                <a:solidFill>
                  <a:srgbClr val="595959"/>
                </a:solidFill>
                <a:latin typeface="ArialMT"/>
              </a:rPr>
              <a:t>Decentralised</a:t>
            </a:r>
            <a:r>
              <a:rPr lang="en-US" sz="1800" b="0" i="0" u="none" strike="noStrike" baseline="0" dirty="0">
                <a:solidFill>
                  <a:srgbClr val="595959"/>
                </a:solidFill>
                <a:latin typeface="ArialMT"/>
              </a:rPr>
              <a:t> Autonomous </a:t>
            </a:r>
            <a:r>
              <a:rPr lang="en-US" sz="1800" b="0" i="0" u="none" strike="noStrike" baseline="0" dirty="0" err="1">
                <a:solidFill>
                  <a:srgbClr val="595959"/>
                </a:solidFill>
                <a:latin typeface="ArialMT"/>
              </a:rPr>
              <a:t>Organisation</a:t>
            </a:r>
            <a:endParaRPr lang="en-US" dirty="0">
              <a:solidFill>
                <a:srgbClr val="595959"/>
              </a:solidFill>
              <a:latin typeface="ArialMT"/>
            </a:endParaRPr>
          </a:p>
          <a:p>
            <a:pPr algn="l"/>
            <a:endParaRPr lang="en-US" sz="1800" b="0" i="0" u="none" strike="noStrike" baseline="0" dirty="0">
              <a:solidFill>
                <a:srgbClr val="595959"/>
              </a:solidFill>
              <a:latin typeface="ArialMT"/>
            </a:endParaRPr>
          </a:p>
          <a:p>
            <a:pPr algn="l"/>
            <a:r>
              <a:rPr lang="en-US" sz="1800" b="0" i="0" u="none" strike="noStrike" baseline="0" dirty="0">
                <a:solidFill>
                  <a:srgbClr val="595959"/>
                </a:solidFill>
                <a:latin typeface="ArialMT"/>
              </a:rPr>
              <a:t>i.e. an </a:t>
            </a:r>
            <a:r>
              <a:rPr lang="en-US" sz="1800" b="0" i="0" u="none" strike="noStrike" baseline="0" dirty="0" err="1">
                <a:solidFill>
                  <a:srgbClr val="595959"/>
                </a:solidFill>
                <a:latin typeface="ArialMT"/>
              </a:rPr>
              <a:t>organisation</a:t>
            </a:r>
            <a:r>
              <a:rPr lang="en-US" sz="1800" b="0" i="0" u="none" strike="noStrike" baseline="0" dirty="0">
                <a:solidFill>
                  <a:srgbClr val="595959"/>
                </a:solidFill>
                <a:latin typeface="ArialMT"/>
              </a:rPr>
              <a:t> that makes decisions via smart contracts that are executed on the Blockchain platform.</a:t>
            </a:r>
          </a:p>
          <a:p>
            <a:pPr algn="l"/>
            <a:endParaRPr lang="en-US" dirty="0">
              <a:solidFill>
                <a:srgbClr val="595959"/>
              </a:solidFill>
              <a:latin typeface="ArialMT"/>
            </a:endParaRPr>
          </a:p>
          <a:p>
            <a:pPr algn="l"/>
            <a:r>
              <a:rPr lang="en-US" sz="1800" b="0" i="0" u="none" strike="noStrike" baseline="0" dirty="0">
                <a:solidFill>
                  <a:srgbClr val="595959"/>
                </a:solidFill>
                <a:latin typeface="ArialMT"/>
              </a:rPr>
              <a:t>This study lays the foundation and ignites the development of a larger framework in which design collaboration and competition are fostered and results secured, impacting design value and financial transactions.</a:t>
            </a:r>
            <a:endParaRPr lang="en-US" sz="1800" b="0" i="0" u="none" strike="noStrike" baseline="0" dirty="0">
              <a:solidFill>
                <a:schemeClr val="bg1">
                  <a:lumMod val="75000"/>
                </a:schemeClr>
              </a:solidFill>
              <a:latin typeface="ArialMT"/>
            </a:endParaRPr>
          </a:p>
        </p:txBody>
      </p:sp>
    </p:spTree>
    <p:extLst>
      <p:ext uri="{BB962C8B-B14F-4D97-AF65-F5344CB8AC3E}">
        <p14:creationId xmlns:p14="http://schemas.microsoft.com/office/powerpoint/2010/main" val="6190763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>
            <a:extLst>
              <a:ext uri="{FF2B5EF4-FFF2-40B4-BE49-F238E27FC236}">
                <a16:creationId xmlns:a16="http://schemas.microsoft.com/office/drawing/2014/main" id="{13A6E309-3CB3-42DF-9B26-94F0394C922D}"/>
              </a:ext>
            </a:extLst>
          </p:cNvPr>
          <p:cNvSpPr txBox="1"/>
          <p:nvPr/>
        </p:nvSpPr>
        <p:spPr>
          <a:xfrm>
            <a:off x="289250" y="139960"/>
            <a:ext cx="60369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000" b="1" dirty="0">
                <a:solidFill>
                  <a:srgbClr val="FFC000"/>
                </a:solidFill>
              </a:rPr>
              <a:t>1. Case study introduction</a:t>
            </a:r>
            <a:endParaRPr lang="es-CO" sz="4000" b="1" dirty="0">
              <a:solidFill>
                <a:srgbClr val="FFC000"/>
              </a:solidFill>
            </a:endParaRPr>
          </a:p>
        </p:txBody>
      </p:sp>
      <p:sp>
        <p:nvSpPr>
          <p:cNvPr id="2" name="CuadroTexto 8">
            <a:extLst>
              <a:ext uri="{FF2B5EF4-FFF2-40B4-BE49-F238E27FC236}">
                <a16:creationId xmlns:a16="http://schemas.microsoft.com/office/drawing/2014/main" id="{7D8AB8CF-47A8-4525-87F5-60119B8C5875}"/>
              </a:ext>
            </a:extLst>
          </p:cNvPr>
          <p:cNvSpPr txBox="1"/>
          <p:nvPr/>
        </p:nvSpPr>
        <p:spPr>
          <a:xfrm>
            <a:off x="289250" y="1491426"/>
            <a:ext cx="603690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ArialMT"/>
              </a:rPr>
              <a:t>Butterfly Bay is a residential compound in Suzhou Industrial Park.</a:t>
            </a:r>
          </a:p>
          <a:p>
            <a:pPr algn="l"/>
            <a:endParaRPr lang="en-US" dirty="0">
              <a:solidFill>
                <a:schemeClr val="bg1">
                  <a:lumMod val="75000"/>
                </a:schemeClr>
              </a:solidFill>
              <a:latin typeface="ArialMT"/>
            </a:endParaRPr>
          </a:p>
          <a:p>
            <a:pPr algn="l"/>
            <a:r>
              <a:rPr lang="en-US" sz="18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ArialMT"/>
              </a:rPr>
              <a:t>It is based on the repetition of a</a:t>
            </a:r>
          </a:p>
          <a:p>
            <a:pPr algn="l"/>
            <a:r>
              <a:rPr lang="en-US" sz="18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ArialMT"/>
              </a:rPr>
              <a:t>series of towers which its typology can be commonly found in most of the modern Chinese residential development</a:t>
            </a:r>
          </a:p>
          <a:p>
            <a:pPr algn="l"/>
            <a:endParaRPr lang="en-US" sz="1800" b="0" i="0" u="none" strike="noStrike" baseline="0" dirty="0">
              <a:solidFill>
                <a:schemeClr val="bg1">
                  <a:lumMod val="75000"/>
                </a:schemeClr>
              </a:solidFill>
              <a:latin typeface="ArialMT"/>
            </a:endParaRPr>
          </a:p>
          <a:p>
            <a:pPr algn="l"/>
            <a:r>
              <a:rPr lang="en-US" sz="18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ArialMT"/>
              </a:rPr>
              <a:t>The monotony of the built environment provided the right</a:t>
            </a:r>
          </a:p>
          <a:p>
            <a:pPr algn="l"/>
            <a:r>
              <a:rPr lang="en-US" sz="18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ArialMT"/>
              </a:rPr>
              <a:t>setting to establish a test-environment for us</a:t>
            </a:r>
          </a:p>
        </p:txBody>
      </p:sp>
      <p:pic>
        <p:nvPicPr>
          <p:cNvPr id="5" name="Picture 40">
            <a:extLst>
              <a:ext uri="{FF2B5EF4-FFF2-40B4-BE49-F238E27FC236}">
                <a16:creationId xmlns:a16="http://schemas.microsoft.com/office/drawing/2014/main" id="{661DAC52-7CE8-41FE-AC82-53D108FA79C7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73" r="12046" b="6371"/>
          <a:stretch/>
        </p:blipFill>
        <p:spPr bwMode="auto">
          <a:xfrm>
            <a:off x="7197971" y="1298404"/>
            <a:ext cx="4081634" cy="310451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1534693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>
            <a:extLst>
              <a:ext uri="{FF2B5EF4-FFF2-40B4-BE49-F238E27FC236}">
                <a16:creationId xmlns:a16="http://schemas.microsoft.com/office/drawing/2014/main" id="{158D3997-854F-453E-9954-4FF2F9C501A7}"/>
              </a:ext>
            </a:extLst>
          </p:cNvPr>
          <p:cNvGrpSpPr/>
          <p:nvPr/>
        </p:nvGrpSpPr>
        <p:grpSpPr>
          <a:xfrm>
            <a:off x="407437" y="977593"/>
            <a:ext cx="11377126" cy="3567404"/>
            <a:chOff x="0" y="1013960"/>
            <a:chExt cx="12192000" cy="3822915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E6D87098-330A-4CD8-9D6F-FB3EBF1258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1013960"/>
              <a:ext cx="12192000" cy="3822915"/>
            </a:xfrm>
            <a:prstGeom prst="rect">
              <a:avLst/>
            </a:prstGeom>
          </p:spPr>
        </p:pic>
        <p:sp>
          <p:nvSpPr>
            <p:cNvPr id="6" name="矩形: 圆角 5">
              <a:extLst>
                <a:ext uri="{FF2B5EF4-FFF2-40B4-BE49-F238E27FC236}">
                  <a16:creationId xmlns:a16="http://schemas.microsoft.com/office/drawing/2014/main" id="{4D1C417E-2F3B-4109-9A2A-CE52C2EB2E66}"/>
                </a:ext>
              </a:extLst>
            </p:cNvPr>
            <p:cNvSpPr/>
            <p:nvPr/>
          </p:nvSpPr>
          <p:spPr>
            <a:xfrm>
              <a:off x="518148" y="1775382"/>
              <a:ext cx="1172522" cy="611387"/>
            </a:xfrm>
            <a:prstGeom prst="roundRect">
              <a:avLst>
                <a:gd name="adj" fmla="val 11389"/>
              </a:avLst>
            </a:prstGeom>
            <a:noFill/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CuadroTexto 6">
            <a:extLst>
              <a:ext uri="{FF2B5EF4-FFF2-40B4-BE49-F238E27FC236}">
                <a16:creationId xmlns:a16="http://schemas.microsoft.com/office/drawing/2014/main" id="{13A6E309-3CB3-42DF-9B26-94F0394C922D}"/>
              </a:ext>
            </a:extLst>
          </p:cNvPr>
          <p:cNvSpPr txBox="1"/>
          <p:nvPr/>
        </p:nvSpPr>
        <p:spPr>
          <a:xfrm>
            <a:off x="289250" y="139960"/>
            <a:ext cx="93424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000" b="1" dirty="0">
                <a:solidFill>
                  <a:srgbClr val="FFC000"/>
                </a:solidFill>
              </a:rPr>
              <a:t>2. Workflow - parameters and criteria</a:t>
            </a:r>
            <a:endParaRPr lang="es-CO" sz="4000" b="1" dirty="0">
              <a:solidFill>
                <a:srgbClr val="FFC000"/>
              </a:solidFill>
            </a:endParaRPr>
          </a:p>
        </p:txBody>
      </p:sp>
      <p:sp>
        <p:nvSpPr>
          <p:cNvPr id="11" name="CuadroTexto 8">
            <a:extLst>
              <a:ext uri="{FF2B5EF4-FFF2-40B4-BE49-F238E27FC236}">
                <a16:creationId xmlns:a16="http://schemas.microsoft.com/office/drawing/2014/main" id="{19A597BE-AAA4-4FF0-B6F0-E6812AE7AADD}"/>
              </a:ext>
            </a:extLst>
          </p:cNvPr>
          <p:cNvSpPr txBox="1"/>
          <p:nvPr/>
        </p:nvSpPr>
        <p:spPr>
          <a:xfrm>
            <a:off x="3566609" y="4627360"/>
            <a:ext cx="82179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ArialMT"/>
              </a:rPr>
              <a:t>Jiangsu Province City planning and technical specification – Suzhou implementation detail 2 - "daylight analysis rules"</a:t>
            </a:r>
          </a:p>
          <a:p>
            <a:pPr algn="l"/>
            <a:r>
              <a:rPr lang="en-US" sz="12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ArialMT"/>
              </a:rPr>
              <a:t>(2018 version)' 《</a:t>
            </a:r>
            <a:r>
              <a:rPr lang="zh-TW" altLang="en-US" sz="12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ArialMT"/>
              </a:rPr>
              <a:t>江苏省城市规划管理技术规定</a:t>
            </a:r>
            <a:r>
              <a:rPr lang="en-US" altLang="zh-TW" sz="12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ArialMT"/>
              </a:rPr>
              <a:t>--</a:t>
            </a:r>
            <a:r>
              <a:rPr lang="zh-TW" altLang="en-US" sz="12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ArialMT"/>
              </a:rPr>
              <a:t>苏州市实施 细则之二 </a:t>
            </a:r>
            <a:r>
              <a:rPr lang="en-US" altLang="zh-TW" sz="12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ArialMT"/>
              </a:rPr>
              <a:t>"</a:t>
            </a:r>
            <a:r>
              <a:rPr lang="zh-TW" altLang="en-US" sz="12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ArialMT"/>
              </a:rPr>
              <a:t>日照分析规则</a:t>
            </a:r>
            <a:r>
              <a:rPr lang="en-US" altLang="zh-TW" sz="12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ArialMT"/>
              </a:rPr>
              <a:t>" </a:t>
            </a:r>
            <a:r>
              <a:rPr lang="zh-TW" altLang="en-US" sz="12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ArialMT"/>
              </a:rPr>
              <a:t>（</a:t>
            </a:r>
            <a:r>
              <a:rPr lang="en-US" altLang="zh-TW" sz="12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ArialMT"/>
              </a:rPr>
              <a:t>2018 </a:t>
            </a:r>
            <a:r>
              <a:rPr lang="zh-TW" altLang="en-US" sz="12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ArialMT"/>
              </a:rPr>
              <a:t>年版）</a:t>
            </a:r>
            <a:r>
              <a:rPr lang="en-US" altLang="zh-TW" sz="12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ArialMT"/>
              </a:rPr>
              <a:t>》</a:t>
            </a:r>
          </a:p>
          <a:p>
            <a:pPr algn="l"/>
            <a:r>
              <a:rPr lang="en-US" sz="12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ArialMT"/>
              </a:rPr>
              <a:t>Retrieved from http://www.zfxxgk.suzhou.gov.cn/sjjg/szsghj/201812/t20181207_1034143.html</a:t>
            </a:r>
            <a:endParaRPr lang="es-CO" sz="16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43848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>
            <a:extLst>
              <a:ext uri="{FF2B5EF4-FFF2-40B4-BE49-F238E27FC236}">
                <a16:creationId xmlns:a16="http://schemas.microsoft.com/office/drawing/2014/main" id="{158D3997-854F-453E-9954-4FF2F9C501A7}"/>
              </a:ext>
            </a:extLst>
          </p:cNvPr>
          <p:cNvGrpSpPr/>
          <p:nvPr/>
        </p:nvGrpSpPr>
        <p:grpSpPr>
          <a:xfrm>
            <a:off x="407437" y="977593"/>
            <a:ext cx="11377126" cy="3567404"/>
            <a:chOff x="0" y="1013960"/>
            <a:chExt cx="12192000" cy="3822915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E6D87098-330A-4CD8-9D6F-FB3EBF1258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1013960"/>
              <a:ext cx="12192000" cy="3822915"/>
            </a:xfrm>
            <a:prstGeom prst="rect">
              <a:avLst/>
            </a:prstGeom>
          </p:spPr>
        </p:pic>
        <p:sp>
          <p:nvSpPr>
            <p:cNvPr id="6" name="矩形: 圆角 5">
              <a:extLst>
                <a:ext uri="{FF2B5EF4-FFF2-40B4-BE49-F238E27FC236}">
                  <a16:creationId xmlns:a16="http://schemas.microsoft.com/office/drawing/2014/main" id="{4D1C417E-2F3B-4109-9A2A-CE52C2EB2E66}"/>
                </a:ext>
              </a:extLst>
            </p:cNvPr>
            <p:cNvSpPr/>
            <p:nvPr/>
          </p:nvSpPr>
          <p:spPr>
            <a:xfrm>
              <a:off x="1766046" y="1102222"/>
              <a:ext cx="5166200" cy="1982708"/>
            </a:xfrm>
            <a:prstGeom prst="roundRect">
              <a:avLst>
                <a:gd name="adj" fmla="val 11389"/>
              </a:avLst>
            </a:prstGeom>
            <a:noFill/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CuadroTexto 6">
            <a:extLst>
              <a:ext uri="{FF2B5EF4-FFF2-40B4-BE49-F238E27FC236}">
                <a16:creationId xmlns:a16="http://schemas.microsoft.com/office/drawing/2014/main" id="{13A6E309-3CB3-42DF-9B26-94F0394C922D}"/>
              </a:ext>
            </a:extLst>
          </p:cNvPr>
          <p:cNvSpPr txBox="1"/>
          <p:nvPr/>
        </p:nvSpPr>
        <p:spPr>
          <a:xfrm>
            <a:off x="289250" y="139960"/>
            <a:ext cx="84051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000" b="1" dirty="0">
                <a:solidFill>
                  <a:srgbClr val="FFC000"/>
                </a:solidFill>
              </a:rPr>
              <a:t>2. Workflow - Implementation</a:t>
            </a:r>
            <a:endParaRPr lang="es-CO" sz="4000" b="1" dirty="0">
              <a:solidFill>
                <a:srgbClr val="FFC000"/>
              </a:solidFill>
            </a:endParaRPr>
          </a:p>
        </p:txBody>
      </p:sp>
      <p:sp>
        <p:nvSpPr>
          <p:cNvPr id="12" name="CuadroTexto 8">
            <a:extLst>
              <a:ext uri="{FF2B5EF4-FFF2-40B4-BE49-F238E27FC236}">
                <a16:creationId xmlns:a16="http://schemas.microsoft.com/office/drawing/2014/main" id="{754BC19B-92E5-4559-8FE3-FD2DACE99B61}"/>
              </a:ext>
            </a:extLst>
          </p:cNvPr>
          <p:cNvSpPr txBox="1"/>
          <p:nvPr/>
        </p:nvSpPr>
        <p:spPr>
          <a:xfrm>
            <a:off x="6326156" y="-2443711"/>
            <a:ext cx="613643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b="0" i="0" u="none" strike="noStrike" baseline="0" dirty="0">
                <a:solidFill>
                  <a:srgbClr val="595959"/>
                </a:solidFill>
                <a:latin typeface="ArialMT"/>
              </a:rPr>
              <a:t>1) we prepared the overall test and display environment;</a:t>
            </a:r>
          </a:p>
          <a:p>
            <a:pPr algn="l"/>
            <a:r>
              <a:rPr lang="en-US" sz="1800" b="0" i="0" u="none" strike="noStrike" baseline="0" dirty="0">
                <a:solidFill>
                  <a:srgbClr val="595959"/>
                </a:solidFill>
                <a:latin typeface="ArialMT"/>
              </a:rPr>
              <a:t>2) design alternatives are generated by designers via</a:t>
            </a:r>
          </a:p>
          <a:p>
            <a:pPr algn="l"/>
            <a:r>
              <a:rPr lang="en-US" sz="1800" b="0" i="0" u="none" strike="noStrike" baseline="0" dirty="0">
                <a:solidFill>
                  <a:srgbClr val="595959"/>
                </a:solidFill>
                <a:latin typeface="ArialMT"/>
              </a:rPr>
              <a:t>shape grammars and turned the final shapes into</a:t>
            </a:r>
          </a:p>
          <a:p>
            <a:pPr algn="l"/>
            <a:r>
              <a:rPr lang="en-US" sz="1800" b="0" i="0" u="none" strike="noStrike" baseline="0" dirty="0">
                <a:solidFill>
                  <a:srgbClr val="595959"/>
                </a:solidFill>
                <a:latin typeface="ArialMT"/>
              </a:rPr>
              <a:t>buildings for simulation purposes;</a:t>
            </a:r>
          </a:p>
          <a:p>
            <a:pPr algn="l"/>
            <a:r>
              <a:rPr lang="en-US" sz="1800" b="0" i="0" u="none" strike="noStrike" baseline="0" dirty="0">
                <a:solidFill>
                  <a:srgbClr val="595959"/>
                </a:solidFill>
                <a:latin typeface="ArialMT"/>
              </a:rPr>
              <a:t>3) we ran daylight simulations according to the</a:t>
            </a:r>
          </a:p>
          <a:p>
            <a:pPr algn="l"/>
            <a:r>
              <a:rPr lang="en-US" sz="1800" b="0" i="0" u="none" strike="noStrike" baseline="0" dirty="0">
                <a:solidFill>
                  <a:srgbClr val="595959"/>
                </a:solidFill>
                <a:latin typeface="ArialMT"/>
              </a:rPr>
              <a:t>regulations as mentioned earlier and specifications;</a:t>
            </a:r>
          </a:p>
          <a:p>
            <a:pPr algn="l"/>
            <a:r>
              <a:rPr lang="en-US" sz="1800" b="0" i="0" u="none" strike="noStrike" baseline="0" dirty="0">
                <a:solidFill>
                  <a:srgbClr val="595959"/>
                </a:solidFill>
                <a:latin typeface="ArialMT"/>
              </a:rPr>
              <a:t>4) we extracted data for the voting process on the DAO.</a:t>
            </a:r>
          </a:p>
          <a:p>
            <a:pPr algn="l"/>
            <a:r>
              <a:rPr lang="en-US" sz="1800" b="0" i="0" u="none" strike="noStrike" baseline="0" dirty="0">
                <a:solidFill>
                  <a:srgbClr val="595959"/>
                </a:solidFill>
                <a:latin typeface="ArialMT"/>
              </a:rPr>
              <a:t>(Figure 1)</a:t>
            </a:r>
            <a:endParaRPr lang="es-CO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25115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>
            <a:extLst>
              <a:ext uri="{FF2B5EF4-FFF2-40B4-BE49-F238E27FC236}">
                <a16:creationId xmlns:a16="http://schemas.microsoft.com/office/drawing/2014/main" id="{13A6E309-3CB3-42DF-9B26-94F0394C922D}"/>
              </a:ext>
            </a:extLst>
          </p:cNvPr>
          <p:cNvSpPr txBox="1"/>
          <p:nvPr/>
        </p:nvSpPr>
        <p:spPr>
          <a:xfrm>
            <a:off x="289250" y="139960"/>
            <a:ext cx="60369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000" b="1" dirty="0">
                <a:solidFill>
                  <a:srgbClr val="FFC000"/>
                </a:solidFill>
              </a:rPr>
              <a:t>2. Workflow - design</a:t>
            </a:r>
            <a:endParaRPr lang="es-CO" sz="4000" b="1" dirty="0">
              <a:solidFill>
                <a:srgbClr val="FFC000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448C175-8373-4BDF-94F5-F98971D860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239"/>
          <a:stretch/>
        </p:blipFill>
        <p:spPr>
          <a:xfrm>
            <a:off x="289250" y="1139393"/>
            <a:ext cx="4183266" cy="320538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6281743-36E3-4F4B-897D-77FF08089A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4026" y="1139393"/>
            <a:ext cx="7259678" cy="3205383"/>
          </a:xfrm>
          <a:prstGeom prst="rect">
            <a:avLst/>
          </a:prstGeom>
        </p:spPr>
      </p:pic>
      <p:sp>
        <p:nvSpPr>
          <p:cNvPr id="15" name="CuadroTexto 8">
            <a:extLst>
              <a:ext uri="{FF2B5EF4-FFF2-40B4-BE49-F238E27FC236}">
                <a16:creationId xmlns:a16="http://schemas.microsoft.com/office/drawing/2014/main" id="{7123C325-8A7B-4249-8F94-F6B2BD2C16B3}"/>
              </a:ext>
            </a:extLst>
          </p:cNvPr>
          <p:cNvSpPr txBox="1"/>
          <p:nvPr/>
        </p:nvSpPr>
        <p:spPr>
          <a:xfrm>
            <a:off x="6224556" y="4627360"/>
            <a:ext cx="57197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ArialMT"/>
              </a:rPr>
              <a:t>design alternatives are generated by designers via</a:t>
            </a:r>
          </a:p>
          <a:p>
            <a:pPr algn="l"/>
            <a:r>
              <a:rPr lang="en-US" sz="18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ArialMT"/>
              </a:rPr>
              <a:t>shape grammars and turned the final shapes into</a:t>
            </a:r>
          </a:p>
          <a:p>
            <a:pPr algn="l"/>
            <a:r>
              <a:rPr lang="en-US" sz="18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ArialMT"/>
              </a:rPr>
              <a:t>buildings for simulation purposes;</a:t>
            </a:r>
            <a:endParaRPr lang="es-CO" sz="24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79125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>
            <a:extLst>
              <a:ext uri="{FF2B5EF4-FFF2-40B4-BE49-F238E27FC236}">
                <a16:creationId xmlns:a16="http://schemas.microsoft.com/office/drawing/2014/main" id="{13A6E309-3CB3-42DF-9B26-94F0394C922D}"/>
              </a:ext>
            </a:extLst>
          </p:cNvPr>
          <p:cNvSpPr txBox="1"/>
          <p:nvPr/>
        </p:nvSpPr>
        <p:spPr>
          <a:xfrm>
            <a:off x="289250" y="139960"/>
            <a:ext cx="89919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000" b="1" dirty="0">
                <a:solidFill>
                  <a:srgbClr val="FFC000"/>
                </a:solidFill>
              </a:rPr>
              <a:t>2. Workflow – daylight analysis</a:t>
            </a:r>
            <a:endParaRPr lang="es-CO" sz="4000" b="1" dirty="0">
              <a:solidFill>
                <a:srgbClr val="FFC000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6BD968B-BE1A-46DD-9640-F2B482C6B8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250" y="1296160"/>
            <a:ext cx="11611202" cy="3008632"/>
          </a:xfrm>
          <a:prstGeom prst="rect">
            <a:avLst/>
          </a:prstGeom>
        </p:spPr>
      </p:pic>
      <p:sp>
        <p:nvSpPr>
          <p:cNvPr id="3" name="CuadroTexto 8">
            <a:extLst>
              <a:ext uri="{FF2B5EF4-FFF2-40B4-BE49-F238E27FC236}">
                <a16:creationId xmlns:a16="http://schemas.microsoft.com/office/drawing/2014/main" id="{C6E9C94A-9879-483A-AECC-87ADE9044346}"/>
              </a:ext>
            </a:extLst>
          </p:cNvPr>
          <p:cNvSpPr txBox="1"/>
          <p:nvPr/>
        </p:nvSpPr>
        <p:spPr>
          <a:xfrm>
            <a:off x="6326156" y="4546177"/>
            <a:ext cx="55742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ArialMT"/>
              </a:rPr>
              <a:t>ran daylight simulations according to the</a:t>
            </a:r>
          </a:p>
          <a:p>
            <a:pPr algn="l"/>
            <a:r>
              <a:rPr lang="en-US" sz="18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ArialMT"/>
              </a:rPr>
              <a:t>regulations as mentioned earlier and specifications;</a:t>
            </a:r>
          </a:p>
        </p:txBody>
      </p:sp>
    </p:spTree>
    <p:extLst>
      <p:ext uri="{BB962C8B-B14F-4D97-AF65-F5344CB8AC3E}">
        <p14:creationId xmlns:p14="http://schemas.microsoft.com/office/powerpoint/2010/main" val="30445825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>
            <a:extLst>
              <a:ext uri="{FF2B5EF4-FFF2-40B4-BE49-F238E27FC236}">
                <a16:creationId xmlns:a16="http://schemas.microsoft.com/office/drawing/2014/main" id="{13A6E309-3CB3-42DF-9B26-94F0394C922D}"/>
              </a:ext>
            </a:extLst>
          </p:cNvPr>
          <p:cNvSpPr txBox="1"/>
          <p:nvPr/>
        </p:nvSpPr>
        <p:spPr>
          <a:xfrm>
            <a:off x="289250" y="139960"/>
            <a:ext cx="60369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000" b="1" dirty="0">
                <a:solidFill>
                  <a:srgbClr val="FFC000"/>
                </a:solidFill>
              </a:rPr>
              <a:t>2. Workflow - package</a:t>
            </a:r>
            <a:endParaRPr lang="es-CO" sz="4000" b="1" dirty="0">
              <a:solidFill>
                <a:srgbClr val="FFC000"/>
              </a:solidFill>
            </a:endParaRPr>
          </a:p>
        </p:txBody>
      </p:sp>
      <p:sp>
        <p:nvSpPr>
          <p:cNvPr id="3" name="CuadroTexto 8">
            <a:extLst>
              <a:ext uri="{FF2B5EF4-FFF2-40B4-BE49-F238E27FC236}">
                <a16:creationId xmlns:a16="http://schemas.microsoft.com/office/drawing/2014/main" id="{C6E9C94A-9879-483A-AECC-87ADE9044346}"/>
              </a:ext>
            </a:extLst>
          </p:cNvPr>
          <p:cNvSpPr txBox="1"/>
          <p:nvPr/>
        </p:nvSpPr>
        <p:spPr>
          <a:xfrm>
            <a:off x="6326156" y="4370810"/>
            <a:ext cx="6136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b="0" i="0" u="none" strike="noStrike" baseline="0" dirty="0">
                <a:solidFill>
                  <a:schemeClr val="bg1">
                    <a:lumMod val="75000"/>
                  </a:schemeClr>
                </a:solidFill>
                <a:latin typeface="ArialMT"/>
              </a:rPr>
              <a:t>we extracted data for the voting process on the DAO.</a:t>
            </a: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F0141C76-1497-478E-999C-D4CF4891D769}"/>
              </a:ext>
            </a:extLst>
          </p:cNvPr>
          <p:cNvGrpSpPr/>
          <p:nvPr/>
        </p:nvGrpSpPr>
        <p:grpSpPr>
          <a:xfrm>
            <a:off x="370675" y="906466"/>
            <a:ext cx="5564472" cy="3838527"/>
            <a:chOff x="4582977" y="139960"/>
            <a:chExt cx="7319773" cy="5049383"/>
          </a:xfrm>
        </p:grpSpPr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EABA47A9-C666-4687-9682-999C009C1C5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82977" y="4391937"/>
              <a:ext cx="7319773" cy="797406"/>
            </a:xfrm>
            <a:prstGeom prst="rect">
              <a:avLst/>
            </a:prstGeom>
          </p:spPr>
        </p:pic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55B550C0-0E76-4779-AFD4-717AF55913E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82977" y="139960"/>
              <a:ext cx="7319773" cy="4174865"/>
            </a:xfrm>
            <a:prstGeom prst="rect">
              <a:avLst/>
            </a:prstGeom>
          </p:spPr>
        </p:pic>
      </p:grpSp>
      <p:pic>
        <p:nvPicPr>
          <p:cNvPr id="21" name="图片 20">
            <a:extLst>
              <a:ext uri="{FF2B5EF4-FFF2-40B4-BE49-F238E27FC236}">
                <a16:creationId xmlns:a16="http://schemas.microsoft.com/office/drawing/2014/main" id="{160984DF-4F19-46BC-89D7-268E2E98889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67191"/>
          <a:stretch/>
        </p:blipFill>
        <p:spPr>
          <a:xfrm>
            <a:off x="6821796" y="595745"/>
            <a:ext cx="1290638" cy="1466850"/>
          </a:xfrm>
          <a:prstGeom prst="rect">
            <a:avLst/>
          </a:prstGeom>
        </p:spPr>
      </p:pic>
      <p:sp>
        <p:nvSpPr>
          <p:cNvPr id="24" name="任意多边形: 形状 23">
            <a:extLst>
              <a:ext uri="{FF2B5EF4-FFF2-40B4-BE49-F238E27FC236}">
                <a16:creationId xmlns:a16="http://schemas.microsoft.com/office/drawing/2014/main" id="{E33B16AD-8E64-4470-A1E6-4F8BC85F24AE}"/>
              </a:ext>
            </a:extLst>
          </p:cNvPr>
          <p:cNvSpPr/>
          <p:nvPr/>
        </p:nvSpPr>
        <p:spPr>
          <a:xfrm>
            <a:off x="5927332" y="1477108"/>
            <a:ext cx="859692" cy="1445846"/>
          </a:xfrm>
          <a:custGeom>
            <a:avLst/>
            <a:gdLst>
              <a:gd name="connsiteX0" fmla="*/ 0 w 859692"/>
              <a:gd name="connsiteY0" fmla="*/ 1445846 h 1445846"/>
              <a:gd name="connsiteX1" fmla="*/ 437662 w 859692"/>
              <a:gd name="connsiteY1" fmla="*/ 1445846 h 1445846"/>
              <a:gd name="connsiteX2" fmla="*/ 437662 w 859692"/>
              <a:gd name="connsiteY2" fmla="*/ 0 h 1445846"/>
              <a:gd name="connsiteX3" fmla="*/ 859692 w 859692"/>
              <a:gd name="connsiteY3" fmla="*/ 0 h 1445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59692" h="1445846">
                <a:moveTo>
                  <a:pt x="0" y="1445846"/>
                </a:moveTo>
                <a:lnTo>
                  <a:pt x="437662" y="1445846"/>
                </a:lnTo>
                <a:lnTo>
                  <a:pt x="437662" y="0"/>
                </a:lnTo>
                <a:lnTo>
                  <a:pt x="859692" y="0"/>
                </a:lnTo>
              </a:path>
            </a:pathLst>
          </a:custGeom>
          <a:noFill/>
          <a:ln>
            <a:solidFill>
              <a:srgbClr val="00B05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92398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3211</TotalTime>
  <Words>645</Words>
  <Application>Microsoft Office PowerPoint</Application>
  <PresentationFormat>宽屏</PresentationFormat>
  <Paragraphs>99</Paragraphs>
  <Slides>16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1" baseType="lpstr">
      <vt:lpstr>ArialMT</vt:lpstr>
      <vt:lpstr>Arial</vt:lpstr>
      <vt:lpstr>Calibri</vt:lpstr>
      <vt:lpstr>Calibri Light</vt:lpstr>
      <vt:lpstr>Tema de Office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David Andres Torreblanca Diaz</dc:creator>
  <cp:lastModifiedBy>Henrik Cheung</cp:lastModifiedBy>
  <cp:revision>32</cp:revision>
  <dcterms:created xsi:type="dcterms:W3CDTF">2020-09-25T00:45:41Z</dcterms:created>
  <dcterms:modified xsi:type="dcterms:W3CDTF">2020-11-04T08:12:45Z</dcterms:modified>
</cp:coreProperties>
</file>